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50"/>
  </p:notesMasterIdLst>
  <p:handoutMasterIdLst>
    <p:handoutMasterId r:id="rId51"/>
  </p:handoutMasterIdLst>
  <p:sldIdLst>
    <p:sldId id="302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304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3" r:id="rId49"/>
  </p:sldIdLst>
  <p:sldSz cx="3960813" cy="3060700"/>
  <p:notesSz cx="9144000" cy="6858000"/>
  <p:defaultTextStyle>
    <a:defPPr>
      <a:defRPr lang="vi-VN"/>
    </a:defPPr>
    <a:lvl1pPr marL="0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200574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401147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601721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802295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002868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203442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1404015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1604589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60" d="100"/>
          <a:sy n="160" d="100"/>
        </p:scale>
        <p:origin x="-1560" y="-72"/>
      </p:cViewPr>
      <p:guideLst>
        <p:guide orient="horz" pos="1285"/>
        <p:guide pos="936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75" d="100"/>
          <a:sy n="75" d="100"/>
        </p:scale>
        <p:origin x="-1878" y="-84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1616C-E749-47DC-8F66-DE6B91E86700}" type="datetimeFigureOut">
              <a:rPr lang="vi-VN" smtClean="0"/>
              <a:t>06/11/2017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5D89D-899F-4090-A1A0-B568C3F591E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071769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B2B49-F5B1-44F9-BEB1-99CEA4176A5F}" type="datetimeFigureOut">
              <a:rPr lang="vi-VN" smtClean="0"/>
              <a:t>06/11/2017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08300" y="514350"/>
            <a:ext cx="33274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2BFFFB-2E4A-4D64-A9B4-D798DAB35A85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87737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1pPr>
    <a:lvl2pPr marL="200574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2pPr>
    <a:lvl3pPr marL="401147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3pPr>
    <a:lvl4pPr marL="601721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4pPr>
    <a:lvl5pPr marL="802295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5pPr>
    <a:lvl6pPr marL="1002868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6pPr>
    <a:lvl7pPr marL="1203442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7pPr>
    <a:lvl8pPr marL="1404015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8pPr>
    <a:lvl9pPr marL="1604589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914401" y="3257550"/>
            <a:ext cx="7315199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2908300" y="514350"/>
            <a:ext cx="33274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908300" y="514350"/>
            <a:ext cx="3327400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2BFFFB-2E4A-4D64-A9B4-D798DAB35A85}" type="slidenum">
              <a:rPr lang="vi-VN" smtClean="0"/>
              <a:t>23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7973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914401" y="3257550"/>
            <a:ext cx="7315199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2908300" y="514350"/>
            <a:ext cx="33274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495102" y="500906"/>
            <a:ext cx="2970610" cy="1065577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800"/>
            </a:lvl2pPr>
            <a:lvl3pPr lvl="2" indent="0">
              <a:spcBef>
                <a:spcPts val="0"/>
              </a:spcBef>
              <a:buNone/>
              <a:defRPr sz="800"/>
            </a:lvl3pPr>
            <a:lvl4pPr lvl="3" indent="0">
              <a:spcBef>
                <a:spcPts val="0"/>
              </a:spcBef>
              <a:buNone/>
              <a:defRPr sz="800"/>
            </a:lvl4pPr>
            <a:lvl5pPr lvl="4" indent="0">
              <a:spcBef>
                <a:spcPts val="0"/>
              </a:spcBef>
              <a:buNone/>
              <a:defRPr sz="800"/>
            </a:lvl5pPr>
            <a:lvl6pPr lvl="5" indent="0">
              <a:spcBef>
                <a:spcPts val="0"/>
              </a:spcBef>
              <a:buNone/>
              <a:defRPr sz="800"/>
            </a:lvl6pPr>
            <a:lvl7pPr lvl="6" indent="0">
              <a:spcBef>
                <a:spcPts val="0"/>
              </a:spcBef>
              <a:buNone/>
              <a:defRPr sz="800"/>
            </a:lvl7pPr>
            <a:lvl8pPr lvl="7" indent="0">
              <a:spcBef>
                <a:spcPts val="0"/>
              </a:spcBef>
              <a:buNone/>
              <a:defRPr sz="800"/>
            </a:lvl8pPr>
            <a:lvl9pPr lvl="8" indent="0">
              <a:spcBef>
                <a:spcPts val="0"/>
              </a:spcBef>
              <a:buNone/>
              <a:defRPr sz="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495102" y="1607576"/>
            <a:ext cx="2970610" cy="738960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t" anchorCtr="0"/>
          <a:lstStyle>
            <a:lvl1pPr marL="0" marR="0" lvl="0" indent="0" algn="ctr" rtl="0">
              <a:lnSpc>
                <a:spcPct val="90000"/>
              </a:lnSpc>
              <a:spcBef>
                <a:spcPts val="439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272307" y="2836816"/>
            <a:ext cx="891182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D8BD707-D9CF-40AE-B4C6-C98DA3205C09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1312020" y="2836816"/>
            <a:ext cx="1336774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ct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71">
              <a:lnSpc>
                <a:spcPts val="544"/>
              </a:lnSpc>
            </a:pPr>
            <a:r>
              <a:rPr lang="vi-VN" spc="-4" smtClean="0"/>
              <a:t>HTML5/Vẽ </a:t>
            </a:r>
            <a:r>
              <a:rPr lang="vi-VN" smtClean="0"/>
              <a:t>đồ </a:t>
            </a:r>
            <a:r>
              <a:rPr lang="vi-VN" spc="-2" smtClean="0"/>
              <a:t>họa </a:t>
            </a:r>
            <a:r>
              <a:rPr lang="vi-VN" spc="-4" smtClean="0"/>
              <a:t>và</a:t>
            </a:r>
            <a:r>
              <a:rPr lang="vi-VN" spc="-29" smtClean="0"/>
              <a:t> </a:t>
            </a:r>
            <a:r>
              <a:rPr lang="vi-VN" spc="-2" smtClean="0"/>
              <a:t>JavaScript</a:t>
            </a:r>
            <a:endParaRPr lang="vi-VN" spc="-2" dirty="0"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3738018" y="2897747"/>
            <a:ext cx="148530" cy="162954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ctr" anchorCtr="0">
            <a:noAutofit/>
          </a:bodyPr>
          <a:lstStyle>
            <a:lvl1pPr algn="ctr">
              <a:defRPr sz="800" b="1">
                <a:solidFill>
                  <a:schemeClr val="bg1"/>
                </a:solidFill>
              </a:defRPr>
            </a:lvl1pPr>
          </a:lstStyle>
          <a:p>
            <a:pPr marL="11143">
              <a:lnSpc>
                <a:spcPts val="544"/>
              </a:lnSpc>
            </a:pPr>
            <a:fld id="{81D60167-4931-47E6-BA6A-407CBD079E47}" type="slidenum">
              <a:rPr lang="vi-VN" smtClean="0"/>
              <a:pPr marL="11143">
                <a:lnSpc>
                  <a:spcPts val="544"/>
                </a:lnSpc>
              </a:pPr>
              <a:t>‹#›</a:t>
            </a:fld>
            <a:endParaRPr lang="vi-V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 hasCustomPrompt="1"/>
          </p:nvPr>
        </p:nvSpPr>
        <p:spPr>
          <a:xfrm>
            <a:off x="272306" y="162954"/>
            <a:ext cx="3416201" cy="591593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1100" b="1" i="0" u="none" strike="noStrike" cap="none">
                <a:solidFill>
                  <a:srgbClr val="7030A0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800"/>
            </a:lvl2pPr>
            <a:lvl3pPr lvl="2" indent="0">
              <a:spcBef>
                <a:spcPts val="0"/>
              </a:spcBef>
              <a:buNone/>
              <a:defRPr sz="800"/>
            </a:lvl3pPr>
            <a:lvl4pPr lvl="3" indent="0">
              <a:spcBef>
                <a:spcPts val="0"/>
              </a:spcBef>
              <a:buNone/>
              <a:defRPr sz="800"/>
            </a:lvl4pPr>
            <a:lvl5pPr lvl="4" indent="0">
              <a:spcBef>
                <a:spcPts val="0"/>
              </a:spcBef>
              <a:buNone/>
              <a:defRPr sz="800"/>
            </a:lvl5pPr>
            <a:lvl6pPr lvl="5" indent="0">
              <a:spcBef>
                <a:spcPts val="0"/>
              </a:spcBef>
              <a:buNone/>
              <a:defRPr sz="800"/>
            </a:lvl6pPr>
            <a:lvl7pPr lvl="6" indent="0">
              <a:spcBef>
                <a:spcPts val="0"/>
              </a:spcBef>
              <a:buNone/>
              <a:defRPr sz="800"/>
            </a:lvl7pPr>
            <a:lvl8pPr lvl="7" indent="0">
              <a:spcBef>
                <a:spcPts val="0"/>
              </a:spcBef>
              <a:buNone/>
              <a:defRPr sz="800"/>
            </a:lvl8pPr>
            <a:lvl9pPr lvl="8" indent="0">
              <a:spcBef>
                <a:spcPts val="0"/>
              </a:spcBef>
              <a:buNone/>
              <a:defRPr sz="800"/>
            </a:lvl9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272306" y="814770"/>
            <a:ext cx="3416201" cy="1941986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t" anchorCtr="0"/>
          <a:lstStyle>
            <a:lvl1pPr marL="100287" marR="0" lvl="0" indent="-22286" algn="l" rtl="0">
              <a:lnSpc>
                <a:spcPct val="90000"/>
              </a:lnSpc>
              <a:spcBef>
                <a:spcPts val="439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00860" marR="0" lvl="1" indent="-33429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01434" marR="0" lvl="2" indent="-44572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02008" marR="0" lvl="3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02581" marR="0" lvl="4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3155" marR="0" lvl="5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3729" marR="0" lvl="6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4302" marR="0" lvl="7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704876" marR="0" lvl="8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272307" y="2836816"/>
            <a:ext cx="891182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D8BD707-D9CF-40AE-B4C6-C98DA3205C09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1312020" y="2836816"/>
            <a:ext cx="1336774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ct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71">
              <a:lnSpc>
                <a:spcPts val="544"/>
              </a:lnSpc>
            </a:pPr>
            <a:r>
              <a:rPr lang="vi-VN" spc="-4" smtClean="0"/>
              <a:t>HTML5/Vẽ </a:t>
            </a:r>
            <a:r>
              <a:rPr lang="vi-VN" smtClean="0"/>
              <a:t>đồ </a:t>
            </a:r>
            <a:r>
              <a:rPr lang="vi-VN" spc="-2" smtClean="0"/>
              <a:t>họa </a:t>
            </a:r>
            <a:r>
              <a:rPr lang="vi-VN" spc="-4" smtClean="0"/>
              <a:t>và</a:t>
            </a:r>
            <a:r>
              <a:rPr lang="vi-VN" spc="-29" smtClean="0"/>
              <a:t> </a:t>
            </a:r>
            <a:r>
              <a:rPr lang="vi-VN" spc="-2" smtClean="0"/>
              <a:t>JavaScript</a:t>
            </a:r>
            <a:endParaRPr lang="vi-VN" spc="-2" dirty="0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3762773" y="2881876"/>
            <a:ext cx="173285" cy="162954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ctr" anchorCtr="0">
            <a:noAutofit/>
          </a:bodyPr>
          <a:lstStyle>
            <a:lvl1pPr algn="ctr">
              <a:defRPr sz="700" b="1">
                <a:solidFill>
                  <a:schemeClr val="bg1"/>
                </a:solidFill>
              </a:defRPr>
            </a:lvl1pPr>
          </a:lstStyle>
          <a:p>
            <a:pPr marL="11143">
              <a:lnSpc>
                <a:spcPts val="544"/>
              </a:lnSpc>
            </a:pPr>
            <a:fld id="{81D60167-4931-47E6-BA6A-407CBD079E47}" type="slidenum">
              <a:rPr lang="vi-VN" smtClean="0"/>
              <a:pPr marL="11143">
                <a:lnSpc>
                  <a:spcPts val="544"/>
                </a:lnSpc>
              </a:pPr>
              <a:t>‹#›</a:t>
            </a:fld>
            <a:endParaRPr lang="vi-VN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98040" y="703961"/>
            <a:ext cx="1722954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039819" y="703961"/>
            <a:ext cx="1722954" cy="3877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5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5571">
              <a:lnSpc>
                <a:spcPts val="544"/>
              </a:lnSpc>
            </a:pPr>
            <a:r>
              <a:rPr lang="vi-VN" spc="-4" smtClean="0"/>
              <a:t>HTML5/Vẽ </a:t>
            </a:r>
            <a:r>
              <a:rPr lang="vi-VN" smtClean="0"/>
              <a:t>đồ </a:t>
            </a:r>
            <a:r>
              <a:rPr lang="vi-VN" spc="-2" smtClean="0"/>
              <a:t>họa </a:t>
            </a:r>
            <a:r>
              <a:rPr lang="vi-VN" spc="-4" smtClean="0"/>
              <a:t>và</a:t>
            </a:r>
            <a:r>
              <a:rPr lang="vi-VN" spc="-29" smtClean="0"/>
              <a:t> </a:t>
            </a:r>
            <a:r>
              <a:rPr lang="vi-VN" spc="-2" smtClean="0"/>
              <a:t>JavaScript</a:t>
            </a:r>
            <a:endParaRPr lang="vi-VN" spc="-2" dirty="0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11/6/2017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5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pPr marL="11143">
              <a:lnSpc>
                <a:spcPts val="544"/>
              </a:lnSpc>
            </a:pPr>
            <a:fld id="{81D60167-4931-47E6-BA6A-407CBD079E47}" type="slidenum">
              <a:rPr lang="vi-VN" smtClean="0"/>
              <a:pPr marL="11143">
                <a:lnSpc>
                  <a:spcPts val="544"/>
                </a:lnSpc>
              </a:pPr>
              <a:t>‹#›</a:t>
            </a:fld>
            <a:endParaRPr lang="vi-V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72306" y="162954"/>
            <a:ext cx="3416201" cy="591593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272306" y="814770"/>
            <a:ext cx="3416201" cy="1941986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272307" y="2836816"/>
            <a:ext cx="891182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D8BD707-D9CF-40AE-B4C6-C98DA3205C09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1312020" y="2836816"/>
            <a:ext cx="1336774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ct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71">
              <a:lnSpc>
                <a:spcPts val="544"/>
              </a:lnSpc>
            </a:pPr>
            <a:r>
              <a:rPr lang="vi-VN" spc="-4" smtClean="0"/>
              <a:t>HTML5/Vẽ </a:t>
            </a:r>
            <a:r>
              <a:rPr lang="vi-VN" smtClean="0"/>
              <a:t>đồ </a:t>
            </a:r>
            <a:r>
              <a:rPr lang="vi-VN" spc="-2" smtClean="0"/>
              <a:t>họa </a:t>
            </a:r>
            <a:r>
              <a:rPr lang="vi-VN" spc="-4" smtClean="0"/>
              <a:t>và</a:t>
            </a:r>
            <a:r>
              <a:rPr lang="vi-VN" spc="-29" smtClean="0"/>
              <a:t> </a:t>
            </a:r>
            <a:r>
              <a:rPr lang="vi-VN" spc="-2" smtClean="0"/>
              <a:t>JavaScript</a:t>
            </a:r>
            <a:endParaRPr lang="vi-VN" spc="-2" dirty="0"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3738018" y="2900014"/>
            <a:ext cx="173285" cy="162954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ctr" anchorCtr="0">
            <a:noAutofit/>
          </a:bodyPr>
          <a:lstStyle>
            <a:lvl1pPr algn="ctr">
              <a:defRPr sz="700" b="1"/>
            </a:lvl1pPr>
          </a:lstStyle>
          <a:p>
            <a:pPr marL="11143">
              <a:lnSpc>
                <a:spcPts val="544"/>
              </a:lnSpc>
            </a:pPr>
            <a:fld id="{81D60167-4931-47E6-BA6A-407CBD079E47}" type="slidenum">
              <a:rPr lang="vi-VN" smtClean="0"/>
              <a:pPr marL="11143">
                <a:lnSpc>
                  <a:spcPts val="544"/>
                </a:lnSpc>
              </a:pPr>
              <a:t>‹#›</a:t>
            </a:fld>
            <a:endParaRPr lang="vi-VN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0" r:id="rId3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4018140" cy="306666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272306" y="996275"/>
            <a:ext cx="3538380" cy="728005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t" anchorCtr="0">
            <a:noAutofit/>
          </a:bodyPr>
          <a:lstStyle/>
          <a:p>
            <a:pPr algn="ctr">
              <a:buSzPct val="25000"/>
            </a:pPr>
            <a:r>
              <a:rPr lang="en-US" sz="21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BÀI 16:</a:t>
            </a:r>
          </a:p>
          <a:p>
            <a:pPr algn="ctr">
              <a:buSzPct val="25000"/>
            </a:pPr>
            <a:r>
              <a:rPr lang="en-US" sz="14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VẼ ĐỒ HỌA VÀ JAVASCRIPT</a:t>
            </a:r>
          </a:p>
        </p:txBody>
      </p:sp>
    </p:spTree>
    <p:extLst>
      <p:ext uri="{BB962C8B-B14F-4D97-AF65-F5344CB8AC3E}">
        <p14:creationId xmlns:p14="http://schemas.microsoft.com/office/powerpoint/2010/main" val="51478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2992889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48" dirty="0"/>
              <a:t>Vẽ </a:t>
            </a:r>
            <a:r>
              <a:rPr spc="-2" dirty="0"/>
              <a:t>đường thẳng </a:t>
            </a:r>
            <a:r>
              <a:rPr spc="-9" dirty="0"/>
              <a:t>trong </a:t>
            </a:r>
            <a:r>
              <a:rPr spc="-13" dirty="0"/>
              <a:t>Canvas</a:t>
            </a:r>
            <a:r>
              <a:rPr spc="70" dirty="0"/>
              <a:t> </a:t>
            </a:r>
            <a:r>
              <a:rPr spc="-2" dirty="0"/>
              <a:t>2-3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10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12343" y="382418"/>
            <a:ext cx="1538666" cy="133925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 err="1">
                <a:latin typeface="Calibri"/>
                <a:cs typeface="Calibri"/>
              </a:rPr>
              <a:t>Ví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 err="1">
                <a:latin typeface="Calibri"/>
                <a:cs typeface="Calibri"/>
              </a:rPr>
              <a:t>dụ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5405" y="397221"/>
            <a:ext cx="3885407" cy="2493254"/>
          </a:xfrm>
          <a:prstGeom prst="rect">
            <a:avLst/>
          </a:prstGeom>
        </p:spPr>
        <p:txBody>
          <a:bodyPr vert="horz" wrap="square" lIns="0" tIns="66301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&lt;!DOCTYPE HTML&gt;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&lt;html&gt;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&lt;head&gt;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&lt;title&gt;Line&lt;/title&gt;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&lt;style&gt;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body {margin: 0px; padding: 0px;}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#mCanvas {border: 1px solid red;}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&lt;/style&gt;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&lt;script&gt;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window.onload = function() {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	var canvas = document.getElementById("mCanvas");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	var ctext = canvas.getContext("2d");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	ctext.beginPath(); ctext.moveTo(100, 150);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	ctext.lineTo(250, 50); ctext.lineWidth = 5;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	ctext.strokeStyle = "blue"; ctext.stroke(); };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&lt;/script&gt;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&lt;/head&gt;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&lt;body&gt;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	&lt;canvas id="mCanvas" width="360" height="200"&gt;&lt;/canvas&gt;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&lt;/body&gt; </a:t>
            </a:r>
          </a:p>
          <a:p>
            <a:pPr>
              <a:lnSpc>
                <a:spcPct val="100000"/>
              </a:lnSpc>
            </a:pPr>
            <a:r>
              <a:rPr lang="vi-VN" sz="1100" baseline="-24305" dirty="0">
                <a:latin typeface="Courier New"/>
                <a:cs typeface="Courier New"/>
              </a:rPr>
              <a:t>&lt;/html&gt;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2992889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48" dirty="0"/>
              <a:t>Vẽ </a:t>
            </a:r>
            <a:r>
              <a:rPr spc="-2" dirty="0"/>
              <a:t>đường thẳng </a:t>
            </a:r>
            <a:r>
              <a:rPr spc="-9" dirty="0"/>
              <a:t>trong </a:t>
            </a:r>
            <a:r>
              <a:rPr spc="-13" dirty="0"/>
              <a:t>Canvas</a:t>
            </a:r>
            <a:r>
              <a:rPr spc="70" dirty="0"/>
              <a:t> </a:t>
            </a:r>
            <a:r>
              <a:rPr spc="-2" dirty="0"/>
              <a:t>3-3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4" y="380377"/>
            <a:ext cx="47392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 err="1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lang="vi-VN" dirty="0">
                <a:latin typeface="Calibri"/>
                <a:cs typeface="Calibri"/>
              </a:rPr>
              <a:t>quả</a:t>
            </a:r>
            <a:r>
              <a:rPr dirty="0">
                <a:latin typeface="Calibri"/>
                <a:cs typeface="Calibri"/>
              </a:rPr>
              <a:t>.</a:t>
            </a:r>
          </a:p>
        </p:txBody>
      </p:sp>
      <p:sp>
        <p:nvSpPr>
          <p:cNvPr id="4" name="object 4"/>
          <p:cNvSpPr/>
          <p:nvPr/>
        </p:nvSpPr>
        <p:spPr>
          <a:xfrm>
            <a:off x="924190" y="680156"/>
            <a:ext cx="2211454" cy="177248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22" dirty="0"/>
              <a:t> </a:t>
            </a:r>
            <a:r>
              <a:rPr dirty="0" smtClean="0"/>
              <a:t>1-1</a:t>
            </a:r>
            <a:r>
              <a:rPr lang="en-US" dirty="0" smtClean="0"/>
              <a:t>7</a:t>
            </a:r>
            <a:endParaRPr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12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65364" y="680495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5364" y="680495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0" y="76200"/>
                </a:moveTo>
                <a:lnTo>
                  <a:pt x="5987" y="46559"/>
                </a:lnTo>
                <a:lnTo>
                  <a:pt x="22317" y="22336"/>
                </a:lnTo>
                <a:lnTo>
                  <a:pt x="46537" y="5994"/>
                </a:lnTo>
                <a:lnTo>
                  <a:pt x="76200" y="0"/>
                </a:lnTo>
                <a:lnTo>
                  <a:pt x="8305800" y="0"/>
                </a:lnTo>
                <a:lnTo>
                  <a:pt x="8335440" y="5994"/>
                </a:lnTo>
                <a:lnTo>
                  <a:pt x="8359663" y="22336"/>
                </a:lnTo>
                <a:lnTo>
                  <a:pt x="8376005" y="46559"/>
                </a:lnTo>
                <a:lnTo>
                  <a:pt x="8382000" y="76200"/>
                </a:lnTo>
                <a:lnTo>
                  <a:pt x="8382000" y="381000"/>
                </a:lnTo>
                <a:lnTo>
                  <a:pt x="8376005" y="410640"/>
                </a:lnTo>
                <a:lnTo>
                  <a:pt x="8359663" y="434863"/>
                </a:lnTo>
                <a:lnTo>
                  <a:pt x="8335440" y="451205"/>
                </a:lnTo>
                <a:lnTo>
                  <a:pt x="8305800" y="457200"/>
                </a:lnTo>
                <a:lnTo>
                  <a:pt x="76200" y="457200"/>
                </a:lnTo>
                <a:lnTo>
                  <a:pt x="46537" y="451205"/>
                </a:lnTo>
                <a:lnTo>
                  <a:pt x="22317" y="434863"/>
                </a:lnTo>
                <a:lnTo>
                  <a:pt x="5987" y="410640"/>
                </a:lnTo>
                <a:lnTo>
                  <a:pt x="0" y="381000"/>
                </a:lnTo>
                <a:lnTo>
                  <a:pt x="0" y="7620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7576" y="690358"/>
            <a:ext cx="3605715" cy="183642"/>
          </a:xfrm>
          <a:custGeom>
            <a:avLst/>
            <a:gdLst/>
            <a:ahLst/>
            <a:cxnLst/>
            <a:rect l="l" t="t" r="r" b="b"/>
            <a:pathLst>
              <a:path w="8324215" h="411480">
                <a:moveTo>
                  <a:pt x="0" y="411479"/>
                </a:moveTo>
                <a:lnTo>
                  <a:pt x="8324088" y="411479"/>
                </a:lnTo>
                <a:lnTo>
                  <a:pt x="8324088" y="0"/>
                </a:lnTo>
                <a:lnTo>
                  <a:pt x="0" y="0"/>
                </a:lnTo>
                <a:lnTo>
                  <a:pt x="0" y="411479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1913" y="356968"/>
            <a:ext cx="3417851" cy="1276425"/>
          </a:xfrm>
          <a:prstGeom prst="rect">
            <a:avLst/>
          </a:prstGeom>
        </p:spPr>
        <p:txBody>
          <a:bodyPr vert="horz" wrap="square" lIns="0" tIns="16157" rIns="0" bIns="0" rtlCol="0">
            <a:spAutoFit/>
          </a:bodyPr>
          <a:lstStyle/>
          <a:p>
            <a:pPr marL="136223" marR="125080" indent="-120344">
              <a:lnSpc>
                <a:spcPts val="921"/>
              </a:lnSpc>
              <a:spcBef>
                <a:spcPts val="1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HTML5 </a:t>
            </a:r>
            <a:r>
              <a:rPr spc="-2" dirty="0">
                <a:latin typeface="Calibri"/>
                <a:cs typeface="Calibri"/>
              </a:rPr>
              <a:t>canvas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phép người dùng </a:t>
            </a:r>
            <a:r>
              <a:rPr spc="2" dirty="0">
                <a:latin typeface="Calibri"/>
                <a:cs typeface="Calibri"/>
              </a:rPr>
              <a:t>làm </a:t>
            </a:r>
            <a:r>
              <a:rPr dirty="0">
                <a:latin typeface="Calibri"/>
                <a:cs typeface="Calibri"/>
              </a:rPr>
              <a:t>việc với các đối tượng </a:t>
            </a:r>
            <a:r>
              <a:rPr spc="2" dirty="0">
                <a:latin typeface="Calibri"/>
                <a:cs typeface="Calibri"/>
              </a:rPr>
              <a:t>đồ </a:t>
            </a:r>
            <a:r>
              <a:rPr dirty="0">
                <a:latin typeface="Calibri"/>
                <a:cs typeface="Calibri"/>
              </a:rPr>
              <a:t>họa</a:t>
            </a:r>
            <a:r>
              <a:rPr spc="-89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khác  </a:t>
            </a:r>
            <a:r>
              <a:rPr dirty="0">
                <a:latin typeface="Calibri"/>
                <a:cs typeface="Calibri"/>
              </a:rPr>
              <a:t>nhau, </a:t>
            </a:r>
            <a:r>
              <a:rPr spc="2" dirty="0">
                <a:latin typeface="Calibri"/>
                <a:cs typeface="Calibri"/>
              </a:rPr>
              <a:t>cụ </a:t>
            </a:r>
            <a:r>
              <a:rPr dirty="0">
                <a:latin typeface="Calibri"/>
                <a:cs typeface="Calibri"/>
              </a:rPr>
              <a:t>thể </a:t>
            </a:r>
            <a:r>
              <a:rPr spc="2" dirty="0">
                <a:latin typeface="Calibri"/>
                <a:cs typeface="Calibri"/>
              </a:rPr>
              <a:t>như</a:t>
            </a:r>
            <a:r>
              <a:rPr spc="-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sau;</a:t>
            </a:r>
          </a:p>
          <a:p>
            <a:pPr marL="124523" indent="-118951">
              <a:spcBef>
                <a:spcPts val="691"/>
              </a:spcBef>
              <a:buFont typeface="Wingdings"/>
              <a:buChar char=""/>
              <a:tabLst>
                <a:tab pos="124801" algn="l"/>
              </a:tabLst>
            </a:pPr>
            <a:r>
              <a:rPr sz="900" b="1" spc="-2" dirty="0">
                <a:solidFill>
                  <a:srgbClr val="FFFFFF"/>
                </a:solidFill>
                <a:latin typeface="Calibri"/>
                <a:cs typeface="Calibri"/>
              </a:rPr>
              <a:t>Rectangle </a:t>
            </a:r>
            <a:r>
              <a:rPr sz="900" dirty="0">
                <a:solidFill>
                  <a:srgbClr val="FFFFFF"/>
                </a:solidFill>
                <a:latin typeface="Calibri"/>
                <a:cs typeface="Calibri"/>
              </a:rPr>
              <a:t>(hình chữ</a:t>
            </a:r>
            <a:r>
              <a:rPr sz="900" spc="-22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spc="-2" dirty="0">
                <a:solidFill>
                  <a:srgbClr val="FFFFFF"/>
                </a:solidFill>
                <a:latin typeface="Calibri"/>
                <a:cs typeface="Calibri"/>
              </a:rPr>
              <a:t>nhật)</a:t>
            </a:r>
            <a:endParaRPr sz="900" dirty="0">
              <a:latin typeface="Calibri"/>
              <a:cs typeface="Calibri"/>
            </a:endParaRPr>
          </a:p>
          <a:p>
            <a:pPr marL="136223" marR="16993" indent="-120344">
              <a:lnSpc>
                <a:spcPts val="921"/>
              </a:lnSpc>
              <a:spcBef>
                <a:spcPts val="61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-9" dirty="0">
                <a:latin typeface="Calibri"/>
                <a:cs typeface="Calibri"/>
              </a:rPr>
              <a:t>Với </a:t>
            </a:r>
            <a:r>
              <a:rPr dirty="0">
                <a:latin typeface="Calibri"/>
                <a:cs typeface="Calibri"/>
              </a:rPr>
              <a:t>HTML5 </a:t>
            </a:r>
            <a:r>
              <a:rPr spc="-2" dirty="0">
                <a:latin typeface="Calibri"/>
                <a:cs typeface="Calibri"/>
              </a:rPr>
              <a:t>canvas, </a:t>
            </a:r>
            <a:r>
              <a:rPr dirty="0">
                <a:latin typeface="Calibri"/>
                <a:cs typeface="Calibri"/>
              </a:rPr>
              <a:t>người dùng có thể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2" dirty="0">
                <a:latin typeface="Calibri"/>
                <a:cs typeface="Calibri"/>
              </a:rPr>
              <a:t>chữ </a:t>
            </a:r>
            <a:r>
              <a:rPr dirty="0">
                <a:latin typeface="Calibri"/>
                <a:cs typeface="Calibri"/>
              </a:rPr>
              <a:t>nhật sử dụng phương  </a:t>
            </a:r>
            <a:r>
              <a:rPr spc="2" dirty="0">
                <a:latin typeface="Calibri"/>
                <a:cs typeface="Calibri"/>
              </a:rPr>
              <a:t>thức</a:t>
            </a:r>
            <a:r>
              <a:rPr spc="179" dirty="0">
                <a:latin typeface="Calibri"/>
                <a:cs typeface="Calibri"/>
              </a:rPr>
              <a:t> </a:t>
            </a:r>
            <a:r>
              <a:rPr spc="2" dirty="0">
                <a:latin typeface="Courier New"/>
                <a:cs typeface="Courier New"/>
              </a:rPr>
              <a:t>rect()</a:t>
            </a:r>
            <a:r>
              <a:rPr spc="2" dirty="0">
                <a:latin typeface="Calibri"/>
                <a:cs typeface="Calibri"/>
              </a:rPr>
              <a:t>.</a:t>
            </a:r>
            <a:endParaRPr dirty="0">
              <a:latin typeface="Calibri"/>
              <a:cs typeface="Calibri"/>
            </a:endParaRPr>
          </a:p>
          <a:p>
            <a:pPr marL="136223" marR="2229" indent="-120344">
              <a:lnSpc>
                <a:spcPts val="921"/>
              </a:lnSpc>
              <a:spcBef>
                <a:spcPts val="1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-2" dirty="0">
                <a:latin typeface="Calibri"/>
                <a:cs typeface="Calibri"/>
              </a:rPr>
              <a:t>Canvas </a:t>
            </a:r>
            <a:r>
              <a:rPr dirty="0">
                <a:latin typeface="Calibri"/>
                <a:cs typeface="Calibri"/>
              </a:rPr>
              <a:t>HTML5 </a:t>
            </a:r>
            <a:r>
              <a:rPr spc="2" dirty="0">
                <a:latin typeface="Calibri"/>
                <a:cs typeface="Calibri"/>
              </a:rPr>
              <a:t>được đặt </a:t>
            </a:r>
            <a:r>
              <a:rPr dirty="0">
                <a:latin typeface="Calibri"/>
                <a:cs typeface="Calibri"/>
              </a:rPr>
              <a:t>bằng cách sử dụng các tham số x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y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phù hợp kích  </a:t>
            </a:r>
            <a:r>
              <a:rPr spc="2" dirty="0">
                <a:latin typeface="Calibri"/>
                <a:cs typeface="Calibri"/>
              </a:rPr>
              <a:t>thước thông </a:t>
            </a:r>
            <a:r>
              <a:rPr dirty="0">
                <a:latin typeface="Calibri"/>
                <a:cs typeface="Calibri"/>
              </a:rPr>
              <a:t>qua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chiều cao </a:t>
            </a:r>
            <a:r>
              <a:rPr spc="-4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chiều</a:t>
            </a:r>
            <a:r>
              <a:rPr spc="-83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rộng.</a:t>
            </a:r>
            <a:endParaRPr dirty="0">
              <a:latin typeface="Calibri"/>
              <a:cs typeface="Calibri"/>
            </a:endParaRPr>
          </a:p>
          <a:p>
            <a:pPr marL="136223" marR="74658" indent="-120344">
              <a:lnSpc>
                <a:spcPts val="908"/>
              </a:lnSpc>
              <a:spcBef>
                <a:spcPts val="9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Bảng sau liệt </a:t>
            </a:r>
            <a:r>
              <a:rPr spc="-9" dirty="0">
                <a:latin typeface="Calibri"/>
                <a:cs typeface="Calibri"/>
              </a:rPr>
              <a:t>kê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phương </a:t>
            </a:r>
            <a:r>
              <a:rPr spc="2" dirty="0">
                <a:latin typeface="Calibri"/>
                <a:cs typeface="Calibri"/>
              </a:rPr>
              <a:t>pháp của </a:t>
            </a:r>
            <a:r>
              <a:rPr dirty="0">
                <a:latin typeface="Calibri"/>
                <a:cs typeface="Calibri"/>
              </a:rPr>
              <a:t>hình dạng </a:t>
            </a:r>
            <a:r>
              <a:rPr spc="2" dirty="0">
                <a:latin typeface="Calibri"/>
                <a:cs typeface="Calibri"/>
              </a:rPr>
              <a:t>khác nhau</a:t>
            </a:r>
            <a:r>
              <a:rPr spc="-9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phổ  biến.</a:t>
            </a:r>
          </a:p>
        </p:txBody>
      </p:sp>
      <p:sp>
        <p:nvSpPr>
          <p:cNvPr id="7" name="object 7"/>
          <p:cNvSpPr/>
          <p:nvPr/>
        </p:nvSpPr>
        <p:spPr>
          <a:xfrm>
            <a:off x="359774" y="1699709"/>
            <a:ext cx="3348867" cy="112905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8" name="object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278122"/>
              </p:ext>
            </p:extLst>
          </p:nvPr>
        </p:nvGraphicFramePr>
        <p:xfrm>
          <a:off x="177576" y="1703450"/>
          <a:ext cx="3618533" cy="111857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2430"/>
                <a:gridCol w="2506103"/>
              </a:tblGrid>
              <a:tr h="326475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Thuộc tính </a:t>
                      </a:r>
                      <a:r>
                        <a:rPr sz="700" b="1" spc="-2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và</a:t>
                      </a:r>
                      <a:r>
                        <a:rPr sz="700" b="1" spc="5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phương</a:t>
                      </a:r>
                      <a:endParaRPr sz="700" dirty="0">
                        <a:latin typeface="Arial"/>
                        <a:cs typeface="Arial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thức</a:t>
                      </a:r>
                      <a:endParaRPr sz="700" dirty="0">
                        <a:latin typeface="Arial"/>
                        <a:cs typeface="Arial"/>
                      </a:endParaRPr>
                    </a:p>
                  </a:txBody>
                  <a:tcPr marL="0" marR="0" marT="66032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9525" algn="ctr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7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700">
                        <a:latin typeface="Arial"/>
                        <a:cs typeface="Arial"/>
                      </a:endParaRPr>
                    </a:p>
                  </a:txBody>
                  <a:tcPr marL="0" marR="0" marT="66032" marB="0">
                    <a:solidFill>
                      <a:srgbClr val="943735"/>
                    </a:solidFill>
                  </a:tcPr>
                </a:tc>
              </a:tr>
              <a:tr h="271779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880"/>
                        </a:spcBef>
                      </a:pPr>
                      <a:r>
                        <a:rPr sz="600" spc="10" dirty="0">
                          <a:latin typeface="Courier New"/>
                          <a:cs typeface="Courier New"/>
                        </a:rPr>
                        <a:t>fillStyle</a:t>
                      </a:r>
                      <a:endParaRPr sz="600">
                        <a:latin typeface="Courier New"/>
                        <a:cs typeface="Courier New"/>
                      </a:endParaRPr>
                    </a:p>
                  </a:txBody>
                  <a:tcPr marL="0" marR="0" marT="49878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99060" marR="224790">
                        <a:lnSpc>
                          <a:spcPct val="103099"/>
                        </a:lnSpc>
                        <a:spcBef>
                          <a:spcPts val="950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Các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giá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trị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có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thể gradient, pattern, or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a </a:t>
                      </a:r>
                      <a:r>
                        <a:rPr sz="600" spc="15" dirty="0">
                          <a:latin typeface="Arial"/>
                          <a:cs typeface="Arial"/>
                        </a:rPr>
                        <a:t>CSS </a:t>
                      </a:r>
                      <a:r>
                        <a:rPr sz="600" dirty="0">
                          <a:latin typeface="Arial"/>
                          <a:cs typeface="Arial"/>
                        </a:rPr>
                        <a:t>color.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Thuộc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tính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mặc 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định là solid</a:t>
                      </a:r>
                      <a:r>
                        <a:rPr sz="6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black,</a:t>
                      </a:r>
                      <a:endParaRPr sz="600">
                        <a:latin typeface="Arial"/>
                        <a:cs typeface="Arial"/>
                      </a:endParaRPr>
                    </a:p>
                  </a:txBody>
                  <a:tcPr marL="0" marR="0" marT="53846" marB="0">
                    <a:solidFill>
                      <a:srgbClr val="D6E3BC"/>
                    </a:solidFill>
                  </a:tcPr>
                </a:tc>
              </a:tr>
              <a:tr h="287366">
                <a:tc>
                  <a:txBody>
                    <a:bodyPr/>
                    <a:lstStyle/>
                    <a:p>
                      <a:pPr marL="91440" marR="234315">
                        <a:lnSpc>
                          <a:spcPct val="103099"/>
                        </a:lnSpc>
                        <a:spcBef>
                          <a:spcPts val="830"/>
                        </a:spcBef>
                      </a:pPr>
                      <a:r>
                        <a:rPr sz="600" spc="10" dirty="0">
                          <a:latin typeface="Courier New"/>
                          <a:cs typeface="Courier New"/>
                        </a:rPr>
                        <a:t>filRect(x, y, width,  height)</a:t>
                      </a:r>
                      <a:endParaRPr sz="600" dirty="0">
                        <a:latin typeface="Courier New"/>
                        <a:cs typeface="Courier New"/>
                      </a:endParaRPr>
                    </a:p>
                  </a:txBody>
                  <a:tcPr marL="0" marR="0" marT="47044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9906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Cho phép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người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sử dụng để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vẽ một hình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chữ</a:t>
                      </a:r>
                      <a:r>
                        <a:rPr sz="600" spc="-10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nhật.</a:t>
                      </a:r>
                      <a:endParaRPr sz="600">
                        <a:latin typeface="Arial"/>
                        <a:cs typeface="Arial"/>
                      </a:endParaRPr>
                    </a:p>
                  </a:txBody>
                  <a:tcPr marL="0" marR="0" marT="56680" marB="0">
                    <a:solidFill>
                      <a:srgbClr val="F1DCDB"/>
                    </a:solidFill>
                  </a:tcPr>
                </a:tc>
              </a:tr>
              <a:tr h="232953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880"/>
                        </a:spcBef>
                      </a:pPr>
                      <a:r>
                        <a:rPr sz="600" spc="10" dirty="0">
                          <a:latin typeface="Courier New"/>
                          <a:cs typeface="Courier New"/>
                        </a:rPr>
                        <a:t>strokeStyle()</a:t>
                      </a:r>
                      <a:endParaRPr sz="600">
                        <a:latin typeface="Courier New"/>
                        <a:cs typeface="Courier New"/>
                      </a:endParaRPr>
                    </a:p>
                  </a:txBody>
                  <a:tcPr marL="0" marR="0" marT="49878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99060">
                        <a:lnSpc>
                          <a:spcPct val="100000"/>
                        </a:lnSpc>
                        <a:spcBef>
                          <a:spcPts val="1000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Thực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thi</a:t>
                      </a:r>
                      <a:r>
                        <a:rPr sz="600" spc="-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style</a:t>
                      </a:r>
                      <a:endParaRPr sz="600" dirty="0">
                        <a:latin typeface="Arial"/>
                        <a:cs typeface="Arial"/>
                      </a:endParaRPr>
                    </a:p>
                  </a:txBody>
                  <a:tcPr marL="0" marR="0" marT="56680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3" dirty="0"/>
              <a:t> </a:t>
            </a:r>
            <a:r>
              <a:rPr spc="-2" dirty="0"/>
              <a:t>2-1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13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326767" y="404692"/>
            <a:ext cx="3348867" cy="9256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4" name="object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2307095"/>
              </p:ext>
            </p:extLst>
          </p:nvPr>
        </p:nvGraphicFramePr>
        <p:xfrm>
          <a:off x="330068" y="408093"/>
          <a:ext cx="3333959" cy="91594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45538"/>
                <a:gridCol w="1988421"/>
              </a:tblGrid>
              <a:tr h="326475">
                <a:tc>
                  <a:txBody>
                    <a:bodyPr/>
                    <a:lstStyle/>
                    <a:p>
                      <a:pPr marL="0" marR="202565" indent="-857250" algn="ctr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Thuộc tính </a:t>
                      </a:r>
                      <a:r>
                        <a:rPr sz="700" b="1" spc="-2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và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phương  thức</a:t>
                      </a:r>
                      <a:endParaRPr sz="700" dirty="0">
                        <a:latin typeface="Arial"/>
                        <a:cs typeface="Arial"/>
                      </a:endParaRPr>
                    </a:p>
                  </a:txBody>
                  <a:tcPr marL="0" marR="0" marT="65748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117475" algn="ctr">
                        <a:lnSpc>
                          <a:spcPct val="100000"/>
                        </a:lnSpc>
                        <a:spcBef>
                          <a:spcPts val="1160"/>
                        </a:spcBef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7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700">
                        <a:latin typeface="Arial"/>
                        <a:cs typeface="Arial"/>
                      </a:endParaRPr>
                    </a:p>
                  </a:txBody>
                  <a:tcPr marL="0" marR="0" marT="65748" marB="0">
                    <a:solidFill>
                      <a:srgbClr val="943735"/>
                    </a:solidFill>
                  </a:tcPr>
                </a:tc>
              </a:tr>
              <a:tr h="272062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869"/>
                        </a:spcBef>
                      </a:pPr>
                      <a:r>
                        <a:rPr sz="600" spc="10" dirty="0">
                          <a:latin typeface="Courier New"/>
                          <a:cs typeface="Courier New"/>
                        </a:rPr>
                        <a:t>strokeRect(x, </a:t>
                      </a:r>
                      <a:r>
                        <a:rPr sz="600" spc="5" dirty="0">
                          <a:latin typeface="Courier New"/>
                          <a:cs typeface="Courier New"/>
                        </a:rPr>
                        <a:t>y,</a:t>
                      </a:r>
                      <a:r>
                        <a:rPr sz="600" dirty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600" spc="10" dirty="0">
                          <a:latin typeface="Courier New"/>
                          <a:cs typeface="Courier New"/>
                        </a:rPr>
                        <a:t>width,</a:t>
                      </a:r>
                      <a:endParaRPr sz="600">
                        <a:latin typeface="Courier New"/>
                        <a:cs typeface="Courier New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r>
                        <a:rPr sz="600" spc="10" dirty="0">
                          <a:latin typeface="Courier New"/>
                          <a:cs typeface="Courier New"/>
                        </a:rPr>
                        <a:t>height)</a:t>
                      </a:r>
                      <a:endParaRPr sz="600">
                        <a:latin typeface="Courier New"/>
                        <a:cs typeface="Courier New"/>
                      </a:endParaRPr>
                    </a:p>
                  </a:txBody>
                  <a:tcPr marL="0" marR="0" marT="4931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09550" marR="121285">
                        <a:lnSpc>
                          <a:spcPct val="103299"/>
                        </a:lnSpc>
                        <a:spcBef>
                          <a:spcPts val="940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Cho phép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người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dùng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vẽ hình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chữ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nhật với stroke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style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đã có 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sẵn.</a:t>
                      </a:r>
                      <a:endParaRPr sz="600">
                        <a:latin typeface="Arial"/>
                        <a:cs typeface="Arial"/>
                      </a:endParaRPr>
                    </a:p>
                  </a:txBody>
                  <a:tcPr marL="0" marR="0" marT="53279" marB="0">
                    <a:solidFill>
                      <a:srgbClr val="F1DCDB"/>
                    </a:solidFill>
                  </a:tcPr>
                </a:tc>
              </a:tr>
              <a:tr h="317406">
                <a:tc>
                  <a:txBody>
                    <a:bodyPr/>
                    <a:lstStyle/>
                    <a:p>
                      <a:pPr marL="91440" marR="363855">
                        <a:lnSpc>
                          <a:spcPct val="140800"/>
                        </a:lnSpc>
                        <a:spcBef>
                          <a:spcPts val="240"/>
                        </a:spcBef>
                      </a:pPr>
                      <a:r>
                        <a:rPr sz="600" spc="10" dirty="0">
                          <a:latin typeface="Courier New"/>
                          <a:cs typeface="Courier New"/>
                        </a:rPr>
                        <a:t>clearRect(x, y, width,  height)</a:t>
                      </a:r>
                      <a:endParaRPr sz="600">
                        <a:latin typeface="Courier New"/>
                        <a:cs typeface="Courier New"/>
                      </a:endParaRPr>
                    </a:p>
                  </a:txBody>
                  <a:tcPr marL="0" marR="0" marT="13603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09550">
                        <a:lnSpc>
                          <a:spcPct val="100000"/>
                        </a:lnSpc>
                        <a:spcBef>
                          <a:spcPts val="994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Xóa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hình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chữ</a:t>
                      </a:r>
                      <a:r>
                        <a:rPr sz="600" spc="-3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nhật</a:t>
                      </a:r>
                      <a:endParaRPr sz="600">
                        <a:latin typeface="Arial"/>
                        <a:cs typeface="Arial"/>
                      </a:endParaRPr>
                    </a:p>
                  </a:txBody>
                  <a:tcPr marL="0" marR="0" marT="56396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  <p:sp>
        <p:nvSpPr>
          <p:cNvPr id="5" name="object 5"/>
          <p:cNvSpPr txBox="1"/>
          <p:nvPr/>
        </p:nvSpPr>
        <p:spPr>
          <a:xfrm>
            <a:off x="212343" y="1366886"/>
            <a:ext cx="2758663" cy="1355454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56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 err="1">
                <a:latin typeface="Calibri"/>
                <a:cs typeface="Calibri"/>
              </a:rPr>
              <a:t>Ví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spc="2" dirty="0" err="1" smtClean="0">
                <a:latin typeface="Calibri"/>
                <a:cs typeface="Calibri"/>
              </a:rPr>
              <a:t>dụ</a:t>
            </a:r>
            <a:endParaRPr lang="vi-VN" dirty="0">
              <a:latin typeface="Calibri"/>
              <a:cs typeface="Calibri"/>
            </a:endParaRPr>
          </a:p>
          <a:p>
            <a:pPr marL="5572">
              <a:lnSpc>
                <a:spcPts val="956"/>
              </a:lnSpc>
              <a:spcBef>
                <a:spcPts val="53"/>
              </a:spcBef>
              <a:buClr>
                <a:srgbClr val="AC1317"/>
              </a:buClr>
              <a:buSzPct val="151351"/>
              <a:tabLst>
                <a:tab pos="125916" algn="l"/>
              </a:tabLst>
            </a:pPr>
            <a:r>
              <a:rPr sz="700" spc="-2" dirty="0" smtClean="0">
                <a:latin typeface="Courier New"/>
                <a:cs typeface="Courier New"/>
              </a:rPr>
              <a:t>&lt;!</a:t>
            </a:r>
            <a:r>
              <a:rPr sz="700" spc="-2" dirty="0">
                <a:latin typeface="Courier New"/>
                <a:cs typeface="Courier New"/>
              </a:rPr>
              <a:t>DOCTYPE</a:t>
            </a:r>
            <a:r>
              <a:rPr sz="700" spc="-9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HTML&gt;</a:t>
            </a:r>
            <a:endParaRPr sz="700" dirty="0">
              <a:latin typeface="Courier New"/>
              <a:cs typeface="Courier New"/>
            </a:endParaRPr>
          </a:p>
          <a:p>
            <a:pPr marL="159345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 dirty="0">
              <a:latin typeface="Courier New"/>
              <a:cs typeface="Courier New"/>
            </a:endParaRPr>
          </a:p>
          <a:p>
            <a:pPr marL="266317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&lt;head</a:t>
            </a:r>
            <a:r>
              <a:rPr sz="700" spc="-2" dirty="0" smtClean="0">
                <a:latin typeface="Courier New"/>
                <a:cs typeface="Courier New"/>
              </a:rPr>
              <a:t>&gt;</a:t>
            </a:r>
            <a:endParaRPr lang="vi-VN" sz="700" dirty="0">
              <a:latin typeface="Courier New"/>
              <a:cs typeface="Courier New"/>
            </a:endParaRPr>
          </a:p>
          <a:p>
            <a:pPr marL="266317">
              <a:spcBef>
                <a:spcPts val="22"/>
              </a:spcBef>
            </a:pPr>
            <a:r>
              <a:rPr sz="700" spc="-2" dirty="0" smtClean="0">
                <a:latin typeface="Courier New"/>
                <a:cs typeface="Courier New"/>
              </a:rPr>
              <a:t>&lt;</a:t>
            </a:r>
            <a:r>
              <a:rPr sz="700" spc="-2" dirty="0">
                <a:latin typeface="Courier New"/>
                <a:cs typeface="Courier New"/>
              </a:rPr>
              <a:t>style&gt;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#mCanvas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587792">
              <a:spcBef>
                <a:spcPts val="24"/>
              </a:spcBef>
            </a:pPr>
            <a:r>
              <a:rPr sz="700" spc="-2" dirty="0">
                <a:latin typeface="Courier New"/>
                <a:cs typeface="Courier New"/>
              </a:rPr>
              <a:t>border: 1px solid</a:t>
            </a:r>
            <a:r>
              <a:rPr sz="700" spc="-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green;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body {</a:t>
            </a:r>
            <a:endParaRPr sz="700" dirty="0">
              <a:latin typeface="Courier New"/>
              <a:cs typeface="Courier New"/>
            </a:endParaRPr>
          </a:p>
          <a:p>
            <a:pPr marL="587792" marR="591135">
              <a:lnSpc>
                <a:spcPct val="101899"/>
              </a:lnSpc>
              <a:spcBef>
                <a:spcPts val="4"/>
              </a:spcBef>
            </a:pPr>
            <a:r>
              <a:rPr sz="700" spc="-2" dirty="0">
                <a:latin typeface="Courier New"/>
                <a:cs typeface="Courier New"/>
              </a:rPr>
              <a:t>margin: 0px;  padding:</a:t>
            </a:r>
            <a:r>
              <a:rPr sz="700" spc="-3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0px;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18"/>
              </a:spcBef>
            </a:pPr>
            <a:r>
              <a:rPr sz="700" spc="-2" dirty="0" smtClean="0">
                <a:latin typeface="Courier New"/>
                <a:cs typeface="Courier New"/>
              </a:rPr>
              <a:t>}</a:t>
            </a:r>
            <a:endParaRPr lang="vi-VN" sz="700" dirty="0">
              <a:latin typeface="Courier New"/>
              <a:cs typeface="Courier New"/>
            </a:endParaRPr>
          </a:p>
          <a:p>
            <a:pPr marL="180000">
              <a:spcBef>
                <a:spcPts val="18"/>
              </a:spcBef>
            </a:pPr>
            <a:r>
              <a:rPr lang="vi-VN" sz="700" spc="-2" dirty="0" smtClean="0">
                <a:latin typeface="Courier New"/>
                <a:cs typeface="Courier New"/>
              </a:rPr>
              <a:t>  </a:t>
            </a:r>
            <a:r>
              <a:rPr sz="700" spc="-2" dirty="0" smtClean="0">
                <a:latin typeface="Courier New"/>
                <a:cs typeface="Courier New"/>
              </a:rPr>
              <a:t>&lt;/</a:t>
            </a:r>
            <a:r>
              <a:rPr sz="700" spc="-2" dirty="0">
                <a:latin typeface="Courier New"/>
                <a:cs typeface="Courier New"/>
              </a:rPr>
              <a:t>style&gt;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3" dirty="0"/>
              <a:t> </a:t>
            </a:r>
            <a:r>
              <a:rPr spc="-2" dirty="0"/>
              <a:t>3-1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64306" y="380921"/>
            <a:ext cx="3130968" cy="2097328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112544">
              <a:spcBef>
                <a:spcPts val="42"/>
              </a:spcBef>
            </a:pPr>
            <a:r>
              <a:rPr sz="700" spc="-2" dirty="0">
                <a:latin typeface="Courier New"/>
                <a:cs typeface="Courier New"/>
              </a:rPr>
              <a:t>&lt;script&gt;</a:t>
            </a:r>
            <a:endParaRPr sz="700">
              <a:latin typeface="Courier New"/>
              <a:cs typeface="Courier New"/>
            </a:endParaRPr>
          </a:p>
          <a:p>
            <a:pPr marL="434019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window.onload = function()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>
              <a:latin typeface="Courier New"/>
              <a:cs typeface="Courier New"/>
            </a:endParaRPr>
          </a:p>
          <a:p>
            <a:pPr marL="434019" marR="160459">
              <a:lnSpc>
                <a:spcPct val="101899"/>
              </a:lnSpc>
              <a:spcBef>
                <a:spcPts val="4"/>
              </a:spcBef>
            </a:pPr>
            <a:r>
              <a:rPr sz="700" spc="-2" dirty="0">
                <a:latin typeface="Courier New"/>
                <a:cs typeface="Courier New"/>
              </a:rPr>
              <a:t>var canvas = document.getElementById(‘mCanvas’);  var ctext = canvas.getContext(‘2d’);  ctext.beginPath();</a:t>
            </a:r>
            <a:endParaRPr sz="700">
              <a:latin typeface="Courier New"/>
              <a:cs typeface="Courier New"/>
            </a:endParaRPr>
          </a:p>
          <a:p>
            <a:pPr marL="434019" marR="1179763">
              <a:lnSpc>
                <a:spcPct val="101899"/>
              </a:lnSpc>
              <a:spcBef>
                <a:spcPts val="7"/>
              </a:spcBef>
            </a:pPr>
            <a:r>
              <a:rPr sz="700" spc="-2" dirty="0">
                <a:latin typeface="Courier New"/>
                <a:cs typeface="Courier New"/>
              </a:rPr>
              <a:t>ctext.rect(30, 50, 150, 100);  ctext.fillStyle = “Magenta”;  ctext.fill();</a:t>
            </a:r>
            <a:endParaRPr sz="700">
              <a:latin typeface="Courier New"/>
              <a:cs typeface="Courier New"/>
            </a:endParaRPr>
          </a:p>
          <a:p>
            <a:pPr marL="434019" marR="1233528">
              <a:lnSpc>
                <a:spcPct val="101899"/>
              </a:lnSpc>
              <a:spcBef>
                <a:spcPts val="4"/>
              </a:spcBef>
            </a:pPr>
            <a:r>
              <a:rPr sz="700" spc="-2" dirty="0">
                <a:latin typeface="Courier New"/>
                <a:cs typeface="Courier New"/>
              </a:rPr>
              <a:t>ctext.lineWidth = 5;  ctext.strokeStyle = ‘black’;  ctext.stroke();</a:t>
            </a:r>
            <a:endParaRPr sz="700">
              <a:latin typeface="Courier New"/>
              <a:cs typeface="Courier New"/>
            </a:endParaRPr>
          </a:p>
          <a:p>
            <a:pPr marR="2406327" algn="ctr">
              <a:spcBef>
                <a:spcPts val="22"/>
              </a:spcBef>
            </a:pPr>
            <a:r>
              <a:rPr sz="700" dirty="0">
                <a:latin typeface="Courier New"/>
                <a:cs typeface="Courier New"/>
              </a:rPr>
              <a:t>};</a:t>
            </a:r>
            <a:endParaRPr sz="700">
              <a:latin typeface="Courier New"/>
              <a:cs typeface="Courier New"/>
            </a:endParaRPr>
          </a:p>
          <a:p>
            <a:pPr marR="2353676" algn="ctr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&lt;/script&gt;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>
              <a:latin typeface="Courier New"/>
              <a:cs typeface="Courier New"/>
            </a:endParaRPr>
          </a:p>
          <a:p>
            <a:pPr marL="219238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&lt;canvas id=”mCanvas” width=”278”</a:t>
            </a:r>
            <a:r>
              <a:rPr sz="700" spc="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height=”200”&gt;&lt;/canvas&gt;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&lt;/body&gt;</a:t>
            </a:r>
            <a:endParaRPr sz="700">
              <a:latin typeface="Courier New"/>
              <a:cs typeface="Courier New"/>
            </a:endParaRPr>
          </a:p>
          <a:p>
            <a:pPr marL="5571">
              <a:spcBef>
                <a:spcPts val="228"/>
              </a:spcBef>
            </a:pPr>
            <a:r>
              <a:rPr sz="700" spc="-2" dirty="0">
                <a:latin typeface="Courier New"/>
                <a:cs typeface="Courier New"/>
              </a:rPr>
              <a:t>&lt;/html&gt;</a:t>
            </a:r>
            <a:endParaRPr sz="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3" dirty="0"/>
              <a:t> </a:t>
            </a:r>
            <a:r>
              <a:rPr spc="-2" dirty="0"/>
              <a:t>4-1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80377"/>
            <a:ext cx="459344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>
                <a:latin typeface="Calibri"/>
                <a:cs typeface="Calibri"/>
              </a:rPr>
              <a:t>Kết</a:t>
            </a:r>
            <a:r>
              <a:rPr spc="55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quả</a:t>
            </a:r>
            <a:endParaRPr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287264" y="544124"/>
            <a:ext cx="1419291" cy="138411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364" y="2040806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5364" y="2040806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0" y="76200"/>
                </a:moveTo>
                <a:lnTo>
                  <a:pt x="5987" y="46559"/>
                </a:lnTo>
                <a:lnTo>
                  <a:pt x="22317" y="22336"/>
                </a:lnTo>
                <a:lnTo>
                  <a:pt x="46537" y="5994"/>
                </a:lnTo>
                <a:lnTo>
                  <a:pt x="76200" y="0"/>
                </a:lnTo>
                <a:lnTo>
                  <a:pt x="8305800" y="0"/>
                </a:lnTo>
                <a:lnTo>
                  <a:pt x="8335440" y="5994"/>
                </a:lnTo>
                <a:lnTo>
                  <a:pt x="8359663" y="22336"/>
                </a:lnTo>
                <a:lnTo>
                  <a:pt x="8376005" y="46559"/>
                </a:lnTo>
                <a:lnTo>
                  <a:pt x="8382000" y="76200"/>
                </a:lnTo>
                <a:lnTo>
                  <a:pt x="8382000" y="381000"/>
                </a:lnTo>
                <a:lnTo>
                  <a:pt x="8376005" y="410640"/>
                </a:lnTo>
                <a:lnTo>
                  <a:pt x="8359663" y="434863"/>
                </a:lnTo>
                <a:lnTo>
                  <a:pt x="8335440" y="451205"/>
                </a:lnTo>
                <a:lnTo>
                  <a:pt x="8305800" y="457200"/>
                </a:lnTo>
                <a:lnTo>
                  <a:pt x="76200" y="457200"/>
                </a:lnTo>
                <a:lnTo>
                  <a:pt x="46537" y="451205"/>
                </a:lnTo>
                <a:lnTo>
                  <a:pt x="22317" y="434863"/>
                </a:lnTo>
                <a:lnTo>
                  <a:pt x="5987" y="410640"/>
                </a:lnTo>
                <a:lnTo>
                  <a:pt x="0" y="381000"/>
                </a:lnTo>
                <a:lnTo>
                  <a:pt x="0" y="7620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7576" y="2050669"/>
            <a:ext cx="3605715" cy="183642"/>
          </a:xfrm>
          <a:custGeom>
            <a:avLst/>
            <a:gdLst/>
            <a:ahLst/>
            <a:cxnLst/>
            <a:rect l="l" t="t" r="r" b="b"/>
            <a:pathLst>
              <a:path w="8324215" h="411479">
                <a:moveTo>
                  <a:pt x="0" y="411480"/>
                </a:moveTo>
                <a:lnTo>
                  <a:pt x="8324088" y="411480"/>
                </a:lnTo>
                <a:lnTo>
                  <a:pt x="8324088" y="0"/>
                </a:lnTo>
                <a:lnTo>
                  <a:pt x="0" y="0"/>
                </a:lnTo>
                <a:lnTo>
                  <a:pt x="0" y="41148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01913" y="2042867"/>
            <a:ext cx="3507244" cy="712746"/>
          </a:xfrm>
          <a:prstGeom prst="rect">
            <a:avLst/>
          </a:prstGeom>
        </p:spPr>
        <p:txBody>
          <a:bodyPr vert="horz" wrap="square" lIns="0" tIns="18107" rIns="0" bIns="0" rtlCol="0">
            <a:spAutoFit/>
          </a:bodyPr>
          <a:lstStyle/>
          <a:p>
            <a:pPr marL="124523" indent="-118951">
              <a:spcBef>
                <a:spcPts val="143"/>
              </a:spcBef>
              <a:buFont typeface="Wingdings"/>
              <a:buChar char=""/>
              <a:tabLst>
                <a:tab pos="124801" algn="l"/>
              </a:tabLst>
            </a:pPr>
            <a:r>
              <a:rPr sz="900" b="1" spc="-4" dirty="0">
                <a:solidFill>
                  <a:srgbClr val="FFFFFF"/>
                </a:solidFill>
                <a:latin typeface="Calibri"/>
                <a:cs typeface="Calibri"/>
              </a:rPr>
              <a:t>Arcs</a:t>
            </a:r>
            <a:endParaRPr sz="900">
              <a:latin typeface="Calibri"/>
              <a:cs typeface="Calibri"/>
            </a:endParaRPr>
          </a:p>
          <a:p>
            <a:pPr marL="136223" marR="90537" indent="-120344">
              <a:lnSpc>
                <a:spcPts val="921"/>
              </a:lnSpc>
              <a:spcBef>
                <a:spcPts val="6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-9" dirty="0">
                <a:latin typeface="Calibri"/>
                <a:cs typeface="Calibri"/>
              </a:rPr>
              <a:t>Với </a:t>
            </a:r>
            <a:r>
              <a:rPr dirty="0">
                <a:latin typeface="Calibri"/>
                <a:cs typeface="Calibri"/>
              </a:rPr>
              <a:t>HTML5 </a:t>
            </a:r>
            <a:r>
              <a:rPr spc="-2" dirty="0">
                <a:latin typeface="Calibri"/>
                <a:cs typeface="Calibri"/>
              </a:rPr>
              <a:t>cavans, </a:t>
            </a:r>
            <a:r>
              <a:rPr dirty="0">
                <a:latin typeface="Calibri"/>
                <a:cs typeface="Calibri"/>
              </a:rPr>
              <a:t>người dùng có thể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vòng </a:t>
            </a:r>
            <a:r>
              <a:rPr spc="2" dirty="0">
                <a:latin typeface="Calibri"/>
                <a:cs typeface="Calibri"/>
              </a:rPr>
              <a:t>cung </a:t>
            </a:r>
            <a:r>
              <a:rPr dirty="0">
                <a:latin typeface="Calibri"/>
                <a:cs typeface="Calibri"/>
              </a:rPr>
              <a:t>bằng cách sử dụng  </a:t>
            </a:r>
            <a:r>
              <a:rPr spc="2" dirty="0">
                <a:latin typeface="Calibri"/>
                <a:cs typeface="Calibri"/>
              </a:rPr>
              <a:t>phương thức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arc().</a:t>
            </a:r>
            <a:endParaRPr>
              <a:latin typeface="Calibri"/>
              <a:cs typeface="Calibri"/>
            </a:endParaRPr>
          </a:p>
          <a:p>
            <a:pPr marL="136223" marR="2229" indent="-120344">
              <a:lnSpc>
                <a:spcPts val="904"/>
              </a:lnSpc>
              <a:spcBef>
                <a:spcPts val="1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-7" dirty="0">
                <a:latin typeface="Calibri"/>
                <a:cs typeface="Calibri"/>
              </a:rPr>
              <a:t>Vòng </a:t>
            </a:r>
            <a:r>
              <a:rPr spc="2" dirty="0">
                <a:latin typeface="Calibri"/>
                <a:cs typeface="Calibri"/>
              </a:rPr>
              <a:t>cung được </a:t>
            </a:r>
            <a:r>
              <a:rPr dirty="0">
                <a:latin typeface="Calibri"/>
                <a:cs typeface="Calibri"/>
              </a:rPr>
              <a:t>đại diện bằng cách sử dụng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góc bắt đầu, góc cuối, bán kính,  </a:t>
            </a:r>
            <a:r>
              <a:rPr spc="2" dirty="0">
                <a:latin typeface="Calibri"/>
                <a:cs typeface="Calibri"/>
              </a:rPr>
              <a:t>một điểm </a:t>
            </a:r>
            <a:r>
              <a:rPr dirty="0">
                <a:latin typeface="Calibri"/>
                <a:cs typeface="Calibri"/>
              </a:rPr>
              <a:t>trung tâm,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hướng bản vẽ (ngược chiều </a:t>
            </a:r>
            <a:r>
              <a:rPr spc="2" dirty="0">
                <a:latin typeface="Calibri"/>
                <a:cs typeface="Calibri"/>
              </a:rPr>
              <a:t>kim đồng </a:t>
            </a:r>
            <a:r>
              <a:rPr dirty="0">
                <a:latin typeface="Calibri"/>
                <a:cs typeface="Calibri"/>
              </a:rPr>
              <a:t>hồ</a:t>
            </a:r>
            <a:r>
              <a:rPr spc="-9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hoặc).</a:t>
            </a:r>
            <a:endParaRPr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22" dirty="0"/>
              <a:t> </a:t>
            </a:r>
            <a:r>
              <a:rPr dirty="0" smtClean="0"/>
              <a:t>5-1</a:t>
            </a:r>
            <a:r>
              <a:rPr lang="en-US" dirty="0" smtClean="0"/>
              <a:t>7</a:t>
            </a:r>
            <a:endParaRPr dirty="0"/>
          </a:p>
        </p:txBody>
      </p:sp>
      <p:sp>
        <p:nvSpPr>
          <p:cNvPr id="10" name="object 10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98162" y="427988"/>
            <a:ext cx="3511044" cy="476111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5571">
              <a:spcBef>
                <a:spcPts val="53"/>
              </a:spcBef>
            </a:pPr>
            <a:r>
              <a:rPr b="1" spc="2" dirty="0">
                <a:latin typeface="Calibri"/>
                <a:cs typeface="Calibri"/>
              </a:rPr>
              <a:t>Cú</a:t>
            </a:r>
            <a:r>
              <a:rPr b="1" spc="88" dirty="0">
                <a:latin typeface="Calibri"/>
                <a:cs typeface="Calibri"/>
              </a:rPr>
              <a:t> </a:t>
            </a:r>
            <a:r>
              <a:rPr b="1" spc="2" dirty="0">
                <a:latin typeface="Calibri"/>
                <a:cs typeface="Calibri"/>
              </a:rPr>
              <a:t>pháp</a:t>
            </a:r>
            <a:endParaRPr dirty="0">
              <a:latin typeface="Calibri"/>
              <a:cs typeface="Calibri"/>
            </a:endParaRPr>
          </a:p>
          <a:p>
            <a:pPr marL="5571">
              <a:spcBef>
                <a:spcPts val="636"/>
              </a:spcBef>
            </a:pPr>
            <a:r>
              <a:rPr sz="700" spc="-2" dirty="0">
                <a:latin typeface="Courier New"/>
                <a:cs typeface="Courier New"/>
              </a:rPr>
              <a:t>arc(x, y, radius, startAngle, endAngle,</a:t>
            </a:r>
            <a:r>
              <a:rPr sz="700" spc="26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anticlockwise)</a:t>
            </a:r>
            <a:endParaRPr sz="700" dirty="0">
              <a:latin typeface="Courier New"/>
              <a:cs typeface="Courier New"/>
            </a:endParaRPr>
          </a:p>
          <a:p>
            <a:pPr marL="18664">
              <a:spcBef>
                <a:spcPts val="272"/>
              </a:spcBef>
            </a:pPr>
            <a:r>
              <a:rPr spc="-11" dirty="0">
                <a:latin typeface="Calibri"/>
                <a:cs typeface="Calibri"/>
              </a:rPr>
              <a:t>Trong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đó,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1364" y="1013488"/>
            <a:ext cx="59412" cy="19001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1200" spc="-2" dirty="0">
                <a:solidFill>
                  <a:srgbClr val="AC1317"/>
                </a:solidFill>
                <a:latin typeface="Wingdings"/>
                <a:cs typeface="Wingdings"/>
              </a:rPr>
              <a:t></a:t>
            </a:r>
            <a:endParaRPr sz="1200">
              <a:latin typeface="Wingdings"/>
              <a:cs typeface="Wingding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1364" y="1132515"/>
            <a:ext cx="59412" cy="19001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1200" spc="-2" dirty="0">
                <a:solidFill>
                  <a:srgbClr val="AC1317"/>
                </a:solidFill>
                <a:latin typeface="Wingdings"/>
                <a:cs typeface="Wingdings"/>
              </a:rPr>
              <a:t></a:t>
            </a:r>
            <a:endParaRPr sz="1200">
              <a:latin typeface="Wingdings"/>
              <a:cs typeface="Wingding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1364" y="1251543"/>
            <a:ext cx="59412" cy="19001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1200" spc="-2" dirty="0">
                <a:solidFill>
                  <a:srgbClr val="AC1317"/>
                </a:solidFill>
                <a:latin typeface="Wingdings"/>
                <a:cs typeface="Wingdings"/>
              </a:rPr>
              <a:t></a:t>
            </a:r>
            <a:endParaRPr sz="1200">
              <a:latin typeface="Wingdings"/>
              <a:cs typeface="Wingding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1363" y="899222"/>
            <a:ext cx="3196431" cy="588449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48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"/>
              <a:tabLst>
                <a:tab pos="125916" algn="l"/>
                <a:tab pos="126194" algn="l"/>
              </a:tabLst>
            </a:pPr>
            <a:r>
              <a:rPr spc="2" dirty="0">
                <a:latin typeface="Courier New"/>
                <a:cs typeface="Courier New"/>
              </a:rPr>
              <a:t>x, </a:t>
            </a:r>
            <a:r>
              <a:rPr dirty="0">
                <a:latin typeface="Calibri"/>
                <a:cs typeface="Calibri"/>
              </a:rPr>
              <a:t>y </a:t>
            </a:r>
            <a:r>
              <a:rPr spc="2" dirty="0">
                <a:latin typeface="Calibri"/>
                <a:cs typeface="Calibri"/>
              </a:rPr>
              <a:t>– </a:t>
            </a:r>
            <a:r>
              <a:rPr dirty="0">
                <a:latin typeface="Calibri"/>
                <a:cs typeface="Calibri"/>
              </a:rPr>
              <a:t>chỉ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tọa </a:t>
            </a:r>
            <a:r>
              <a:rPr spc="2" dirty="0">
                <a:latin typeface="Calibri"/>
                <a:cs typeface="Calibri"/>
              </a:rPr>
              <a:t>độ</a:t>
            </a:r>
            <a:r>
              <a:rPr spc="-9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x,y</a:t>
            </a:r>
          </a:p>
          <a:p>
            <a:pPr marL="125916">
              <a:lnSpc>
                <a:spcPts val="921"/>
              </a:lnSpc>
            </a:pPr>
            <a:r>
              <a:rPr spc="2" dirty="0">
                <a:latin typeface="Courier New"/>
                <a:cs typeface="Courier New"/>
              </a:rPr>
              <a:t>radius</a:t>
            </a:r>
            <a:r>
              <a:rPr spc="-412" dirty="0">
                <a:latin typeface="Courier New"/>
                <a:cs typeface="Courier New"/>
              </a:rPr>
              <a:t> </a:t>
            </a:r>
            <a:r>
              <a:rPr spc="2" dirty="0">
                <a:latin typeface="Calibri"/>
                <a:cs typeface="Calibri"/>
              </a:rPr>
              <a:t>– </a:t>
            </a:r>
            <a:r>
              <a:rPr dirty="0">
                <a:latin typeface="Calibri"/>
                <a:cs typeface="Calibri"/>
              </a:rPr>
              <a:t>chỉ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bán kính</a:t>
            </a:r>
          </a:p>
          <a:p>
            <a:pPr marL="125916" marR="2229">
              <a:lnSpc>
                <a:spcPct val="95400"/>
              </a:lnSpc>
              <a:spcBef>
                <a:spcPts val="20"/>
              </a:spcBef>
            </a:pPr>
            <a:r>
              <a:rPr spc="2" dirty="0">
                <a:latin typeface="Courier New"/>
                <a:cs typeface="Courier New"/>
              </a:rPr>
              <a:t>startAngle, endAngle </a:t>
            </a:r>
            <a:r>
              <a:rPr spc="2" dirty="0">
                <a:latin typeface="Calibri"/>
                <a:cs typeface="Calibri"/>
              </a:rPr>
              <a:t>– </a:t>
            </a:r>
            <a:r>
              <a:rPr dirty="0">
                <a:latin typeface="Calibri"/>
                <a:cs typeface="Calibri"/>
              </a:rPr>
              <a:t>chỉ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góc bắt </a:t>
            </a:r>
            <a:r>
              <a:rPr spc="2" dirty="0">
                <a:latin typeface="Calibri"/>
                <a:cs typeface="Calibri"/>
              </a:rPr>
              <a:t>đầu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góc </a:t>
            </a:r>
            <a:r>
              <a:rPr spc="-9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  </a:t>
            </a:r>
            <a:r>
              <a:rPr spc="2" dirty="0">
                <a:latin typeface="Courier New"/>
                <a:cs typeface="Courier New"/>
              </a:rPr>
              <a:t>anticlockwise</a:t>
            </a:r>
            <a:r>
              <a:rPr spc="-276" dirty="0">
                <a:latin typeface="Courier New"/>
                <a:cs typeface="Courier New"/>
              </a:rPr>
              <a:t> </a:t>
            </a:r>
            <a:r>
              <a:rPr spc="2" dirty="0">
                <a:latin typeface="Calibri"/>
                <a:cs typeface="Calibri"/>
              </a:rPr>
              <a:t>– </a:t>
            </a:r>
            <a:r>
              <a:rPr dirty="0">
                <a:latin typeface="Calibri"/>
                <a:cs typeface="Calibri"/>
              </a:rPr>
              <a:t>vẽ </a:t>
            </a:r>
            <a:r>
              <a:rPr spc="2" dirty="0">
                <a:latin typeface="Calibri"/>
                <a:cs typeface="Calibri"/>
              </a:rPr>
              <a:t>theo </a:t>
            </a:r>
            <a:r>
              <a:rPr dirty="0">
                <a:latin typeface="Calibri"/>
                <a:cs typeface="Calibri"/>
              </a:rPr>
              <a:t>chiều </a:t>
            </a:r>
            <a:r>
              <a:rPr spc="2" dirty="0">
                <a:latin typeface="Calibri"/>
                <a:cs typeface="Calibri"/>
              </a:rPr>
              <a:t>kim đồng </a:t>
            </a:r>
            <a:r>
              <a:rPr dirty="0">
                <a:latin typeface="Calibri"/>
                <a:cs typeface="Calibri"/>
              </a:rPr>
              <a:t>hồ </a:t>
            </a:r>
            <a:r>
              <a:rPr spc="-2" dirty="0">
                <a:latin typeface="Calibri"/>
                <a:cs typeface="Calibri"/>
              </a:rPr>
              <a:t>hay </a:t>
            </a:r>
            <a:r>
              <a:rPr dirty="0">
                <a:latin typeface="Calibri"/>
                <a:cs typeface="Calibri"/>
              </a:rPr>
              <a:t>ngược (giá trị là true  or</a:t>
            </a:r>
            <a:r>
              <a:rPr spc="-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false)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212344" y="1536925"/>
            <a:ext cx="3215862" cy="931107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67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 err="1">
                <a:latin typeface="Calibri"/>
                <a:cs typeface="Calibri"/>
              </a:rPr>
              <a:t>dụ</a:t>
            </a:r>
            <a:r>
              <a:rPr dirty="0" smtClean="0">
                <a:latin typeface="Calibri"/>
                <a:cs typeface="Calibri"/>
              </a:rPr>
              <a:t>.</a:t>
            </a:r>
            <a:endParaRPr lang="vi-VN" dirty="0" smtClean="0">
              <a:latin typeface="Calibri"/>
              <a:cs typeface="Calibri"/>
            </a:endParaRPr>
          </a:p>
          <a:p>
            <a:pPr marL="5572">
              <a:lnSpc>
                <a:spcPts val="967"/>
              </a:lnSpc>
              <a:spcBef>
                <a:spcPts val="53"/>
              </a:spcBef>
              <a:buClr>
                <a:srgbClr val="AC1317"/>
              </a:buClr>
              <a:buSzPct val="151351"/>
              <a:tabLst>
                <a:tab pos="125916" algn="l"/>
              </a:tabLst>
            </a:pPr>
            <a:r>
              <a:rPr sz="700" spc="-2" dirty="0" smtClean="0">
                <a:latin typeface="Courier New"/>
                <a:cs typeface="Courier New"/>
              </a:rPr>
              <a:t>&lt;!</a:t>
            </a:r>
            <a:r>
              <a:rPr sz="700" spc="-2" dirty="0">
                <a:latin typeface="Courier New"/>
                <a:cs typeface="Courier New"/>
              </a:rPr>
              <a:t>DOCTYPE</a:t>
            </a:r>
            <a:r>
              <a:rPr sz="700" spc="-9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HTML&gt;</a:t>
            </a:r>
            <a:endParaRPr sz="700" dirty="0">
              <a:latin typeface="Courier New"/>
              <a:cs typeface="Courier New"/>
            </a:endParaRPr>
          </a:p>
          <a:p>
            <a:pPr marL="159345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 dirty="0">
              <a:latin typeface="Courier New"/>
              <a:cs typeface="Courier New"/>
            </a:endParaRPr>
          </a:p>
          <a:p>
            <a:pPr marL="266317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&lt;head&gt;</a:t>
            </a:r>
            <a:endParaRPr sz="700" dirty="0">
              <a:latin typeface="Courier New"/>
              <a:cs typeface="Courier New"/>
            </a:endParaRPr>
          </a:p>
          <a:p>
            <a:pPr marL="480262" marR="537927" indent="-106973">
              <a:lnSpc>
                <a:spcPct val="101899"/>
              </a:lnSpc>
            </a:pPr>
            <a:r>
              <a:rPr sz="700" spc="-4" dirty="0">
                <a:latin typeface="Courier New"/>
                <a:cs typeface="Courier New"/>
              </a:rPr>
              <a:t>&lt;</a:t>
            </a:r>
            <a:r>
              <a:rPr sz="700" spc="-2" dirty="0" smtClean="0">
                <a:latin typeface="Courier New"/>
                <a:cs typeface="Courier New"/>
              </a:rPr>
              <a:t>s</a:t>
            </a:r>
            <a:r>
              <a:rPr sz="700" dirty="0" smtClean="0">
                <a:latin typeface="Courier New"/>
                <a:cs typeface="Courier New"/>
              </a:rPr>
              <a:t>t</a:t>
            </a:r>
            <a:r>
              <a:rPr sz="700" spc="-4" dirty="0" smtClean="0">
                <a:latin typeface="Courier New"/>
                <a:cs typeface="Courier New"/>
              </a:rPr>
              <a:t>y</a:t>
            </a:r>
            <a:r>
              <a:rPr sz="700" spc="-2" dirty="0" smtClean="0">
                <a:latin typeface="Courier New"/>
                <a:cs typeface="Courier New"/>
              </a:rPr>
              <a:t>l</a:t>
            </a:r>
            <a:r>
              <a:rPr sz="700" spc="-4" dirty="0" smtClean="0">
                <a:latin typeface="Courier New"/>
                <a:cs typeface="Courier New"/>
              </a:rPr>
              <a:t>e&gt;</a:t>
            </a:r>
            <a:endParaRPr lang="vi-VN" sz="700" spc="-4" dirty="0" smtClean="0">
              <a:latin typeface="Courier New"/>
              <a:cs typeface="Courier New"/>
            </a:endParaRPr>
          </a:p>
          <a:p>
            <a:pPr marL="480262" marR="537927" indent="-106973">
              <a:lnSpc>
                <a:spcPct val="101899"/>
              </a:lnSpc>
            </a:pPr>
            <a:r>
              <a:rPr sz="700" spc="-2" dirty="0" smtClean="0">
                <a:latin typeface="Courier New"/>
                <a:cs typeface="Courier New"/>
              </a:rPr>
              <a:t>body{</a:t>
            </a:r>
            <a:endParaRPr sz="700" dirty="0">
              <a:latin typeface="Courier New"/>
              <a:cs typeface="Courier New"/>
            </a:endParaRPr>
          </a:p>
          <a:p>
            <a:pPr marL="587792" marR="2229">
              <a:lnSpc>
                <a:spcPct val="101899"/>
              </a:lnSpc>
              <a:spcBef>
                <a:spcPts val="4"/>
              </a:spcBef>
            </a:pPr>
            <a:r>
              <a:rPr sz="700" spc="-2" dirty="0">
                <a:latin typeface="Courier New"/>
                <a:cs typeface="Courier New"/>
              </a:rPr>
              <a:t>margin: 0px;  padding:</a:t>
            </a:r>
            <a:r>
              <a:rPr sz="700" spc="-3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0px</a:t>
            </a:r>
            <a:r>
              <a:rPr sz="700" spc="-2" dirty="0" smtClean="0">
                <a:latin typeface="Courier New"/>
                <a:cs typeface="Courier New"/>
              </a:rPr>
              <a:t>;</a:t>
            </a:r>
            <a:endParaRPr lang="vi-VN" sz="700" dirty="0">
              <a:latin typeface="Courier New"/>
              <a:cs typeface="Courier New"/>
            </a:endParaRPr>
          </a:p>
          <a:p>
            <a:pPr marL="587792" marR="2229">
              <a:lnSpc>
                <a:spcPct val="101899"/>
              </a:lnSpc>
              <a:spcBef>
                <a:spcPts val="4"/>
              </a:spcBef>
            </a:pPr>
            <a:r>
              <a:rPr sz="700" spc="-2" dirty="0" smtClean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3" dirty="0"/>
              <a:t> </a:t>
            </a:r>
            <a:r>
              <a:rPr spc="-2" dirty="0"/>
              <a:t>6-1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51606" y="332482"/>
            <a:ext cx="3663559" cy="2537833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R="2409391" algn="ctr">
              <a:spcBef>
                <a:spcPts val="42"/>
              </a:spcBef>
            </a:pPr>
            <a:r>
              <a:rPr sz="700" spc="-2" dirty="0">
                <a:latin typeface="Courier New"/>
                <a:cs typeface="Courier New"/>
              </a:rPr>
              <a:t>#mCanvas {</a:t>
            </a:r>
            <a:endParaRPr sz="700" dirty="0">
              <a:latin typeface="Courier New"/>
              <a:cs typeface="Courier New"/>
            </a:endParaRPr>
          </a:p>
          <a:p>
            <a:pPr marR="1338272" algn="ctr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border: 1px solid black;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58779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&lt;/style&gt;</a:t>
            </a:r>
            <a:endParaRPr sz="700" dirty="0">
              <a:latin typeface="Courier New"/>
              <a:cs typeface="Courier New"/>
            </a:endParaRPr>
          </a:p>
          <a:p>
            <a:pPr marL="58779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&lt;script&gt;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window.onload = function()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165752" marR="645457">
              <a:lnSpc>
                <a:spcPct val="101899"/>
              </a:lnSpc>
              <a:spcBef>
                <a:spcPts val="7"/>
              </a:spcBef>
            </a:pPr>
            <a:r>
              <a:rPr sz="700" spc="-2" dirty="0">
                <a:latin typeface="Courier New"/>
                <a:cs typeface="Courier New"/>
              </a:rPr>
              <a:t>var canvas = document.getElementById(“mCanvas”);  var ctext =</a:t>
            </a:r>
            <a:r>
              <a:rPr sz="700" spc="7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canvas.getContext(“2d”);</a:t>
            </a:r>
            <a:endParaRPr sz="700" dirty="0">
              <a:latin typeface="Courier New"/>
              <a:cs typeface="Courier New"/>
            </a:endParaRPr>
          </a:p>
          <a:p>
            <a:pPr marL="165752" marR="1878428">
              <a:lnSpc>
                <a:spcPts val="864"/>
              </a:lnSpc>
              <a:spcBef>
                <a:spcPts val="26"/>
              </a:spcBef>
            </a:pPr>
            <a:r>
              <a:rPr sz="700" spc="-2" dirty="0">
                <a:latin typeface="Courier New"/>
                <a:cs typeface="Courier New"/>
              </a:rPr>
              <a:t>var x = canvas.width / 2;  var radius = 75;</a:t>
            </a:r>
            <a:endParaRPr sz="700" dirty="0">
              <a:latin typeface="Courier New"/>
              <a:cs typeface="Courier New"/>
            </a:endParaRPr>
          </a:p>
          <a:p>
            <a:pPr marL="165752">
              <a:lnSpc>
                <a:spcPts val="825"/>
              </a:lnSpc>
            </a:pPr>
            <a:r>
              <a:rPr sz="700" spc="-2" dirty="0">
                <a:latin typeface="Courier New"/>
                <a:cs typeface="Courier New"/>
              </a:rPr>
              <a:t>var startAngle = 1.1 *</a:t>
            </a:r>
            <a:r>
              <a:rPr sz="700" spc="18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Math.PI;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var endAngle = 1.9 *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Math.PI;</a:t>
            </a:r>
            <a:endParaRPr sz="700" dirty="0">
              <a:latin typeface="Courier New"/>
              <a:cs typeface="Courier New"/>
            </a:endParaRPr>
          </a:p>
          <a:p>
            <a:pPr marL="165752" marR="1878985">
              <a:lnSpc>
                <a:spcPct val="101899"/>
              </a:lnSpc>
              <a:spcBef>
                <a:spcPts val="7"/>
              </a:spcBef>
            </a:pPr>
            <a:r>
              <a:rPr sz="700" spc="-2" dirty="0">
                <a:latin typeface="Courier New"/>
                <a:cs typeface="Courier New"/>
              </a:rPr>
              <a:t>var ctrClockwise = </a:t>
            </a:r>
            <a:r>
              <a:rPr sz="700" spc="-4" dirty="0">
                <a:latin typeface="Courier New"/>
                <a:cs typeface="Courier New"/>
              </a:rPr>
              <a:t>false;  </a:t>
            </a:r>
            <a:r>
              <a:rPr sz="700" spc="-2" dirty="0">
                <a:latin typeface="Courier New"/>
                <a:cs typeface="Courier New"/>
              </a:rPr>
              <a:t>ctext.beginPath();</a:t>
            </a:r>
            <a:endParaRPr sz="700" dirty="0">
              <a:latin typeface="Courier New"/>
              <a:cs typeface="Courier New"/>
            </a:endParaRPr>
          </a:p>
          <a:p>
            <a:pPr marL="165752" marR="2229">
              <a:lnSpc>
                <a:spcPts val="864"/>
              </a:lnSpc>
              <a:spcBef>
                <a:spcPts val="26"/>
              </a:spcBef>
            </a:pPr>
            <a:r>
              <a:rPr sz="700" spc="-2" dirty="0">
                <a:latin typeface="Courier New"/>
                <a:cs typeface="Courier New"/>
              </a:rPr>
              <a:t>ctext.arc(x, </a:t>
            </a:r>
            <a:r>
              <a:rPr sz="700" dirty="0">
                <a:latin typeface="Courier New"/>
                <a:cs typeface="Courier New"/>
              </a:rPr>
              <a:t>y, </a:t>
            </a:r>
            <a:r>
              <a:rPr sz="700" spc="-2" dirty="0">
                <a:latin typeface="Courier New"/>
                <a:cs typeface="Courier New"/>
              </a:rPr>
              <a:t>radius, startAngle, endAngle, ctrClockwise);  ctext.lineWidth =</a:t>
            </a:r>
            <a:r>
              <a:rPr sz="700" spc="4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25;</a:t>
            </a:r>
            <a:endParaRPr sz="700" dirty="0">
              <a:latin typeface="Courier New"/>
              <a:cs typeface="Courier New"/>
            </a:endParaRPr>
          </a:p>
          <a:p>
            <a:pPr marL="165752">
              <a:lnSpc>
                <a:spcPts val="825"/>
              </a:lnSpc>
            </a:pPr>
            <a:r>
              <a:rPr sz="700" spc="-2" dirty="0">
                <a:latin typeface="Courier New"/>
                <a:cs typeface="Courier New"/>
              </a:rPr>
              <a:t>// line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color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ctext.strokeStyle =</a:t>
            </a:r>
            <a:r>
              <a:rPr sz="700" spc="7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“DarkGreen”;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ctext.stroke();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};</a:t>
            </a:r>
            <a:endParaRPr sz="700" dirty="0">
              <a:latin typeface="Courier New"/>
              <a:cs typeface="Courier New"/>
            </a:endParaRPr>
          </a:p>
          <a:p>
            <a:pPr marL="58779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&lt;/script&gt;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 dirty="0">
              <a:latin typeface="Courier New"/>
              <a:cs typeface="Courier New"/>
            </a:endParaRPr>
          </a:p>
          <a:p>
            <a:pPr marL="5571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 dirty="0">
              <a:latin typeface="Courier New"/>
              <a:cs typeface="Courier New"/>
            </a:endParaRPr>
          </a:p>
          <a:p>
            <a:pPr marL="112265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&lt;canvas id=”mCanvas” width=”278”</a:t>
            </a:r>
            <a:r>
              <a:rPr sz="700" spc="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height=”250”&gt;&lt;/canvas&gt;</a:t>
            </a:r>
            <a:endParaRPr sz="700" dirty="0">
              <a:latin typeface="Courier New"/>
              <a:cs typeface="Courier New"/>
            </a:endParaRPr>
          </a:p>
          <a:p>
            <a:pPr marL="5571">
              <a:spcBef>
                <a:spcPts val="223"/>
              </a:spcBef>
            </a:pPr>
            <a:r>
              <a:rPr sz="700" spc="-2" dirty="0">
                <a:latin typeface="Courier New"/>
                <a:cs typeface="Courier New"/>
              </a:rPr>
              <a:t>&lt;/body&gt;&lt;/html&gt;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22" dirty="0"/>
              <a:t> </a:t>
            </a:r>
            <a:r>
              <a:rPr dirty="0" smtClean="0"/>
              <a:t>7-1</a:t>
            </a:r>
            <a:r>
              <a:rPr lang="en-US" dirty="0" smtClean="0"/>
              <a:t>7</a:t>
            </a: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414384"/>
            <a:ext cx="44779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quả</a:t>
            </a:r>
            <a:endParaRPr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06707" y="677434"/>
            <a:ext cx="1716352" cy="19962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3" dirty="0"/>
              <a:t> </a:t>
            </a:r>
            <a:r>
              <a:rPr spc="-2" dirty="0"/>
              <a:t>8-1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11" name="object 11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19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65364" y="408433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5364" y="408433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0" y="76200"/>
                </a:moveTo>
                <a:lnTo>
                  <a:pt x="5987" y="46559"/>
                </a:lnTo>
                <a:lnTo>
                  <a:pt x="22317" y="22336"/>
                </a:lnTo>
                <a:lnTo>
                  <a:pt x="46537" y="5994"/>
                </a:lnTo>
                <a:lnTo>
                  <a:pt x="76200" y="0"/>
                </a:lnTo>
                <a:lnTo>
                  <a:pt x="8305800" y="0"/>
                </a:lnTo>
                <a:lnTo>
                  <a:pt x="8335440" y="5994"/>
                </a:lnTo>
                <a:lnTo>
                  <a:pt x="8359663" y="22336"/>
                </a:lnTo>
                <a:lnTo>
                  <a:pt x="8376005" y="46559"/>
                </a:lnTo>
                <a:lnTo>
                  <a:pt x="8382000" y="76200"/>
                </a:lnTo>
                <a:lnTo>
                  <a:pt x="8382000" y="381000"/>
                </a:lnTo>
                <a:lnTo>
                  <a:pt x="8376005" y="410640"/>
                </a:lnTo>
                <a:lnTo>
                  <a:pt x="8359663" y="434863"/>
                </a:lnTo>
                <a:lnTo>
                  <a:pt x="8335440" y="451205"/>
                </a:lnTo>
                <a:lnTo>
                  <a:pt x="8305800" y="457200"/>
                </a:lnTo>
                <a:lnTo>
                  <a:pt x="76200" y="457200"/>
                </a:lnTo>
                <a:lnTo>
                  <a:pt x="46537" y="451205"/>
                </a:lnTo>
                <a:lnTo>
                  <a:pt x="22317" y="434863"/>
                </a:lnTo>
                <a:lnTo>
                  <a:pt x="5987" y="410640"/>
                </a:lnTo>
                <a:lnTo>
                  <a:pt x="0" y="381000"/>
                </a:lnTo>
                <a:lnTo>
                  <a:pt x="0" y="7620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7576" y="418296"/>
            <a:ext cx="3605715" cy="183642"/>
          </a:xfrm>
          <a:custGeom>
            <a:avLst/>
            <a:gdLst/>
            <a:ahLst/>
            <a:cxnLst/>
            <a:rect l="l" t="t" r="r" b="b"/>
            <a:pathLst>
              <a:path w="8324215" h="411480">
                <a:moveTo>
                  <a:pt x="0" y="411479"/>
                </a:moveTo>
                <a:lnTo>
                  <a:pt x="8324088" y="411479"/>
                </a:lnTo>
                <a:lnTo>
                  <a:pt x="8324088" y="0"/>
                </a:lnTo>
                <a:lnTo>
                  <a:pt x="0" y="0"/>
                </a:lnTo>
                <a:lnTo>
                  <a:pt x="0" y="411479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1913" y="422944"/>
            <a:ext cx="3294351" cy="446918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124523" indent="-118951">
              <a:spcBef>
                <a:spcPts val="46"/>
              </a:spcBef>
              <a:buFont typeface="Wingdings"/>
              <a:buChar char=""/>
              <a:tabLst>
                <a:tab pos="124801" algn="l"/>
              </a:tabLst>
            </a:pPr>
            <a:r>
              <a:rPr sz="900" b="1" spc="-4" dirty="0">
                <a:solidFill>
                  <a:srgbClr val="FFFFFF"/>
                </a:solidFill>
                <a:latin typeface="Calibri"/>
                <a:cs typeface="Calibri"/>
              </a:rPr>
              <a:t>Circle</a:t>
            </a:r>
            <a:endParaRPr sz="900">
              <a:latin typeface="Calibri"/>
              <a:cs typeface="Calibri"/>
            </a:endParaRPr>
          </a:p>
          <a:p>
            <a:pPr marL="136223" marR="2229" indent="-120344">
              <a:lnSpc>
                <a:spcPts val="921"/>
              </a:lnSpc>
              <a:spcBef>
                <a:spcPts val="49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-11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HTML5, bạn có thể vẽ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vòng </a:t>
            </a:r>
            <a:r>
              <a:rPr spc="-2" dirty="0">
                <a:latin typeface="Calibri"/>
                <a:cs typeface="Calibri"/>
              </a:rPr>
              <a:t>tròn </a:t>
            </a:r>
            <a:r>
              <a:rPr dirty="0">
                <a:latin typeface="Calibri"/>
                <a:cs typeface="Calibri"/>
              </a:rPr>
              <a:t>bằng cách sử dụng </a:t>
            </a:r>
            <a:r>
              <a:rPr spc="2" dirty="0">
                <a:latin typeface="Calibri"/>
                <a:cs typeface="Calibri"/>
              </a:rPr>
              <a:t>phương thức  </a:t>
            </a:r>
            <a:r>
              <a:rPr dirty="0">
                <a:latin typeface="Calibri"/>
                <a:cs typeface="Calibri"/>
              </a:rPr>
              <a:t>arc()</a:t>
            </a:r>
            <a:r>
              <a:rPr spc="-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cung.</a:t>
            </a:r>
            <a:endParaRPr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2344" y="850251"/>
            <a:ext cx="334881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Bạn </a:t>
            </a:r>
            <a:r>
              <a:rPr dirty="0">
                <a:latin typeface="Calibri"/>
                <a:cs typeface="Calibri"/>
              </a:rPr>
              <a:t>phải thiết lập các góc bắt </a:t>
            </a:r>
            <a:r>
              <a:rPr spc="2" dirty="0">
                <a:latin typeface="Calibri"/>
                <a:cs typeface="Calibri"/>
              </a:rPr>
              <a:t>đầu </a:t>
            </a:r>
            <a:r>
              <a:rPr dirty="0">
                <a:latin typeface="Calibri"/>
                <a:cs typeface="Calibri"/>
              </a:rPr>
              <a:t>với </a:t>
            </a:r>
            <a:r>
              <a:rPr spc="2" dirty="0">
                <a:latin typeface="Calibri"/>
                <a:cs typeface="Calibri"/>
              </a:rPr>
              <a:t>0 </a:t>
            </a:r>
            <a:r>
              <a:rPr spc="-4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góc cuối </a:t>
            </a:r>
            <a:r>
              <a:rPr spc="2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quy </a:t>
            </a:r>
            <a:r>
              <a:rPr spc="2" dirty="0">
                <a:latin typeface="Calibri"/>
                <a:cs typeface="Calibri"/>
              </a:rPr>
              <a:t>định như 2 *</a:t>
            </a:r>
            <a:r>
              <a:rPr spc="-8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PI.</a:t>
            </a:r>
            <a:endParaRPr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2343" y="926734"/>
            <a:ext cx="2732961" cy="331670"/>
          </a:xfrm>
          <a:prstGeom prst="rect">
            <a:avLst/>
          </a:prstGeom>
        </p:spPr>
        <p:txBody>
          <a:bodyPr vert="horz" wrap="square" lIns="0" tIns="46522" rIns="0" bIns="0" rtlCol="0">
            <a:spAutoFit/>
          </a:bodyPr>
          <a:lstStyle/>
          <a:p>
            <a:pPr marL="125916" indent="-120344">
              <a:spcBef>
                <a:spcPts val="366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Sau </a:t>
            </a:r>
            <a:r>
              <a:rPr dirty="0">
                <a:latin typeface="Calibri"/>
                <a:cs typeface="Calibri"/>
              </a:rPr>
              <a:t>đây là </a:t>
            </a:r>
            <a:r>
              <a:rPr spc="2" dirty="0">
                <a:latin typeface="Calibri"/>
                <a:cs typeface="Calibri"/>
              </a:rPr>
              <a:t>cú pháp để </a:t>
            </a:r>
            <a:r>
              <a:rPr dirty="0">
                <a:latin typeface="Calibri"/>
                <a:cs typeface="Calibri"/>
              </a:rPr>
              <a:t>vẽ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vòng </a:t>
            </a:r>
            <a:r>
              <a:rPr spc="-2" dirty="0">
                <a:latin typeface="Calibri"/>
                <a:cs typeface="Calibri"/>
              </a:rPr>
              <a:t>tròn </a:t>
            </a:r>
            <a:r>
              <a:rPr dirty="0">
                <a:latin typeface="Calibri"/>
                <a:cs typeface="Calibri"/>
              </a:rPr>
              <a:t>trong HTML5 </a:t>
            </a:r>
            <a:r>
              <a:rPr spc="2" dirty="0">
                <a:latin typeface="Calibri"/>
                <a:cs typeface="Calibri"/>
              </a:rPr>
              <a:t>như</a:t>
            </a:r>
            <a:r>
              <a:rPr spc="-6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sau:</a:t>
            </a:r>
            <a:endParaRPr>
              <a:latin typeface="Calibri"/>
              <a:cs typeface="Calibri"/>
            </a:endParaRPr>
          </a:p>
          <a:p>
            <a:pPr marL="92487">
              <a:spcBef>
                <a:spcPts val="325"/>
              </a:spcBef>
            </a:pPr>
            <a:r>
              <a:rPr b="1" spc="2" dirty="0">
                <a:latin typeface="Calibri"/>
                <a:cs typeface="Calibri"/>
              </a:rPr>
              <a:t>Cú</a:t>
            </a:r>
            <a:r>
              <a:rPr b="1" spc="88" dirty="0">
                <a:latin typeface="Calibri"/>
                <a:cs typeface="Calibri"/>
              </a:rPr>
              <a:t> </a:t>
            </a:r>
            <a:r>
              <a:rPr b="1" spc="2" dirty="0">
                <a:latin typeface="Calibri"/>
                <a:cs typeface="Calibri"/>
              </a:rPr>
              <a:t>pháp:</a:t>
            </a:r>
            <a:endParaRPr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8162" y="1343477"/>
            <a:ext cx="2867738" cy="220788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700" spc="-2" dirty="0">
                <a:latin typeface="Courier New"/>
                <a:cs typeface="Courier New"/>
              </a:rPr>
              <a:t>arc(x, y, radius, startAngle, endAngle,</a:t>
            </a:r>
            <a:r>
              <a:rPr sz="700" spc="26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anticlockwise)</a:t>
            </a:r>
            <a:endParaRPr sz="70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806741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Mục</a:t>
            </a:r>
            <a:r>
              <a:rPr spc="-31" dirty="0"/>
              <a:t> </a:t>
            </a:r>
            <a:r>
              <a:rPr spc="-2" dirty="0"/>
              <a:t>tiêu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179336" y="428993"/>
            <a:ext cx="2473583" cy="1528083"/>
          </a:xfrm>
          <a:prstGeom prst="rect">
            <a:avLst/>
          </a:prstGeom>
        </p:spPr>
        <p:txBody>
          <a:bodyPr vert="horz" wrap="square" lIns="0" tIns="32872" rIns="0" bIns="0" rtlCol="0">
            <a:spAutoFit/>
          </a:bodyPr>
          <a:lstStyle/>
          <a:p>
            <a:pPr marL="125916" indent="-120344">
              <a:spcBef>
                <a:spcPts val="25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7" dirty="0">
                <a:latin typeface="Calibri"/>
                <a:cs typeface="Calibri"/>
              </a:rPr>
              <a:t>Mô </a:t>
            </a:r>
            <a:r>
              <a:rPr sz="900" dirty="0">
                <a:latin typeface="Calibri"/>
                <a:cs typeface="Calibri"/>
              </a:rPr>
              <a:t>tả </a:t>
            </a:r>
            <a:r>
              <a:rPr sz="900" spc="-2" dirty="0">
                <a:latin typeface="Calibri"/>
                <a:cs typeface="Calibri"/>
              </a:rPr>
              <a:t>về </a:t>
            </a:r>
            <a:r>
              <a:rPr sz="900" dirty="0">
                <a:latin typeface="Calibri"/>
                <a:cs typeface="Calibri"/>
              </a:rPr>
              <a:t>vẽ </a:t>
            </a:r>
            <a:r>
              <a:rPr sz="900" spc="4" dirty="0">
                <a:latin typeface="Calibri"/>
                <a:cs typeface="Calibri"/>
              </a:rPr>
              <a:t>đồ họa </a:t>
            </a:r>
            <a:r>
              <a:rPr sz="900" dirty="0">
                <a:latin typeface="Calibri"/>
                <a:cs typeface="Calibri"/>
              </a:rPr>
              <a:t>trong</a:t>
            </a:r>
            <a:r>
              <a:rPr sz="900" spc="-110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HTML5</a:t>
            </a:r>
            <a:endParaRPr sz="900">
              <a:latin typeface="Calibri"/>
              <a:cs typeface="Calibri"/>
            </a:endParaRPr>
          </a:p>
          <a:p>
            <a:pPr marL="125916" indent="-120344">
              <a:spcBef>
                <a:spcPts val="790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2" dirty="0">
                <a:latin typeface="Calibri"/>
                <a:cs typeface="Calibri"/>
              </a:rPr>
              <a:t>Cách </a:t>
            </a:r>
            <a:r>
              <a:rPr sz="900" dirty="0">
                <a:latin typeface="Calibri"/>
                <a:cs typeface="Calibri"/>
              </a:rPr>
              <a:t>vẽ </a:t>
            </a:r>
            <a:r>
              <a:rPr sz="900" spc="4" dirty="0">
                <a:latin typeface="Calibri"/>
                <a:cs typeface="Calibri"/>
              </a:rPr>
              <a:t>đường</a:t>
            </a:r>
            <a:r>
              <a:rPr sz="900" spc="2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thẳng</a:t>
            </a:r>
            <a:endParaRPr sz="900">
              <a:latin typeface="Calibri"/>
              <a:cs typeface="Calibri"/>
            </a:endParaRPr>
          </a:p>
          <a:p>
            <a:pPr marL="125916" indent="-120344">
              <a:spcBef>
                <a:spcPts val="58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2" dirty="0">
                <a:latin typeface="Calibri"/>
                <a:cs typeface="Calibri"/>
              </a:rPr>
              <a:t>Cách </a:t>
            </a:r>
            <a:r>
              <a:rPr sz="900" spc="4" dirty="0">
                <a:latin typeface="Calibri"/>
                <a:cs typeface="Calibri"/>
              </a:rPr>
              <a:t>sử dụng </a:t>
            </a:r>
            <a:r>
              <a:rPr sz="900" spc="7" dirty="0">
                <a:latin typeface="Calibri"/>
                <a:cs typeface="Calibri"/>
              </a:rPr>
              <a:t>màu </a:t>
            </a:r>
            <a:r>
              <a:rPr sz="900" spc="-2" dirty="0">
                <a:latin typeface="Calibri"/>
                <a:cs typeface="Calibri"/>
              </a:rPr>
              <a:t>và </a:t>
            </a:r>
            <a:r>
              <a:rPr sz="900" spc="2" dirty="0">
                <a:latin typeface="Calibri"/>
                <a:cs typeface="Calibri"/>
              </a:rPr>
              <a:t>tỉ lệ </a:t>
            </a:r>
            <a:r>
              <a:rPr sz="900" dirty="0">
                <a:latin typeface="Calibri"/>
                <a:cs typeface="Calibri"/>
              </a:rPr>
              <a:t>trong</a:t>
            </a:r>
            <a:r>
              <a:rPr sz="900" spc="-15" dirty="0">
                <a:latin typeface="Calibri"/>
                <a:cs typeface="Calibri"/>
              </a:rPr>
              <a:t> </a:t>
            </a:r>
            <a:r>
              <a:rPr sz="900" spc="2" dirty="0">
                <a:latin typeface="Calibri"/>
                <a:cs typeface="Calibri"/>
              </a:rPr>
              <a:t>suốt</a:t>
            </a:r>
            <a:endParaRPr sz="900">
              <a:latin typeface="Calibri"/>
              <a:cs typeface="Calibri"/>
            </a:endParaRP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2" dirty="0">
                <a:latin typeface="Calibri"/>
                <a:cs typeface="Calibri"/>
              </a:rPr>
              <a:t>Cách </a:t>
            </a:r>
            <a:r>
              <a:rPr sz="900" dirty="0">
                <a:latin typeface="Calibri"/>
                <a:cs typeface="Calibri"/>
              </a:rPr>
              <a:t>vẽ </a:t>
            </a:r>
            <a:r>
              <a:rPr sz="900" spc="2" dirty="0">
                <a:latin typeface="Calibri"/>
                <a:cs typeface="Calibri"/>
              </a:rPr>
              <a:t>các </a:t>
            </a:r>
            <a:r>
              <a:rPr sz="900" spc="4" dirty="0">
                <a:latin typeface="Calibri"/>
                <a:cs typeface="Calibri"/>
              </a:rPr>
              <a:t>đồi tượng khác</a:t>
            </a:r>
            <a:r>
              <a:rPr sz="900" spc="-24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nhau</a:t>
            </a:r>
            <a:endParaRPr sz="900">
              <a:latin typeface="Calibri"/>
              <a:cs typeface="Calibri"/>
            </a:endParaRP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4" dirty="0">
                <a:latin typeface="Calibri"/>
                <a:cs typeface="Calibri"/>
              </a:rPr>
              <a:t>Làm </a:t>
            </a:r>
            <a:r>
              <a:rPr sz="900" spc="2" dirty="0">
                <a:latin typeface="Calibri"/>
                <a:cs typeface="Calibri"/>
              </a:rPr>
              <a:t>việc </a:t>
            </a:r>
            <a:r>
              <a:rPr sz="900" dirty="0">
                <a:latin typeface="Calibri"/>
                <a:cs typeface="Calibri"/>
              </a:rPr>
              <a:t>với </a:t>
            </a:r>
            <a:r>
              <a:rPr sz="900" spc="4" dirty="0">
                <a:latin typeface="Calibri"/>
                <a:cs typeface="Calibri"/>
              </a:rPr>
              <a:t>hình ảnh </a:t>
            </a:r>
            <a:r>
              <a:rPr sz="900" spc="-2" dirty="0">
                <a:latin typeface="Calibri"/>
                <a:cs typeface="Calibri"/>
              </a:rPr>
              <a:t>và </a:t>
            </a:r>
            <a:r>
              <a:rPr sz="900" dirty="0">
                <a:latin typeface="Calibri"/>
                <a:cs typeface="Calibri"/>
              </a:rPr>
              <a:t>văn </a:t>
            </a:r>
            <a:r>
              <a:rPr sz="900" spc="4" dirty="0">
                <a:latin typeface="Calibri"/>
                <a:cs typeface="Calibri"/>
              </a:rPr>
              <a:t>bản</a:t>
            </a:r>
            <a:endParaRPr sz="900">
              <a:latin typeface="Calibri"/>
              <a:cs typeface="Calibri"/>
            </a:endParaRP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-20" dirty="0">
                <a:latin typeface="Calibri"/>
                <a:cs typeface="Calibri"/>
              </a:rPr>
              <a:t>Tạo </a:t>
            </a:r>
            <a:r>
              <a:rPr sz="900" dirty="0">
                <a:latin typeface="Calibri"/>
                <a:cs typeface="Calibri"/>
              </a:rPr>
              <a:t>các </a:t>
            </a:r>
            <a:r>
              <a:rPr sz="900" spc="4" dirty="0">
                <a:latin typeface="Calibri"/>
                <a:cs typeface="Calibri"/>
              </a:rPr>
              <a:t>sự kiện </a:t>
            </a:r>
            <a:r>
              <a:rPr sz="900" dirty="0">
                <a:latin typeface="Calibri"/>
                <a:cs typeface="Calibri"/>
              </a:rPr>
              <a:t>trên trang với javascript </a:t>
            </a:r>
            <a:r>
              <a:rPr sz="900" spc="-2" dirty="0">
                <a:latin typeface="Calibri"/>
                <a:cs typeface="Calibri"/>
              </a:rPr>
              <a:t>và</a:t>
            </a:r>
            <a:r>
              <a:rPr sz="900" spc="37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jquery</a:t>
            </a:r>
            <a:endParaRPr sz="900">
              <a:latin typeface="Calibri"/>
              <a:cs typeface="Calibri"/>
            </a:endParaRP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-2" dirty="0">
                <a:latin typeface="Calibri"/>
                <a:cs typeface="Calibri"/>
              </a:rPr>
              <a:t>Xử </a:t>
            </a:r>
            <a:r>
              <a:rPr sz="900" spc="2" dirty="0">
                <a:latin typeface="Calibri"/>
                <a:cs typeface="Calibri"/>
              </a:rPr>
              <a:t>lý nội </a:t>
            </a:r>
            <a:r>
              <a:rPr sz="900" spc="4" dirty="0">
                <a:latin typeface="Calibri"/>
                <a:cs typeface="Calibri"/>
              </a:rPr>
              <a:t>dung </a:t>
            </a:r>
            <a:r>
              <a:rPr sz="900" spc="7" dirty="0">
                <a:latin typeface="Calibri"/>
                <a:cs typeface="Calibri"/>
              </a:rPr>
              <a:t>mở </a:t>
            </a:r>
            <a:r>
              <a:rPr sz="900" dirty="0">
                <a:latin typeface="Calibri"/>
                <a:cs typeface="Calibri"/>
              </a:rPr>
              <a:t>rộng trang trang </a:t>
            </a:r>
            <a:r>
              <a:rPr sz="900" spc="2" dirty="0">
                <a:latin typeface="Calibri"/>
                <a:cs typeface="Calibri"/>
              </a:rPr>
              <a:t>web</a:t>
            </a:r>
            <a:endParaRPr sz="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22" dirty="0"/>
              <a:t> </a:t>
            </a:r>
            <a:r>
              <a:rPr dirty="0" smtClean="0"/>
              <a:t>9-1</a:t>
            </a:r>
            <a:r>
              <a:rPr lang="en-US" dirty="0" smtClean="0"/>
              <a:t>7</a:t>
            </a: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80377"/>
            <a:ext cx="3682456" cy="2331678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&lt;!DOCTYPE HTML&gt;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&lt;html&gt;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&lt;head&gt;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	&lt;title&gt;Circle&lt;/title&gt;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	&lt;style&gt;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		body {</a:t>
            </a:r>
            <a:endParaRPr lang="en-US" sz="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lang="en-US" sz="700" dirty="0">
                <a:latin typeface="Courier New"/>
                <a:cs typeface="Courier New"/>
              </a:rPr>
              <a:t>			</a:t>
            </a:r>
            <a:r>
              <a:rPr lang="vi-VN" sz="700" dirty="0">
                <a:latin typeface="Courier New"/>
                <a:cs typeface="Courier New"/>
              </a:rPr>
              <a:t>margin: 0px;</a:t>
            </a:r>
            <a:endParaRPr lang="en-US" sz="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lang="en-US" sz="700" dirty="0">
                <a:latin typeface="Courier New"/>
                <a:cs typeface="Courier New"/>
              </a:rPr>
              <a:t>			</a:t>
            </a:r>
            <a:r>
              <a:rPr lang="vi-VN" sz="700" dirty="0">
                <a:latin typeface="Courier New"/>
                <a:cs typeface="Courier New"/>
              </a:rPr>
              <a:t>padding: 0px;</a:t>
            </a:r>
            <a:endParaRPr lang="en-US" sz="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lang="en-US" sz="700" dirty="0">
                <a:latin typeface="Courier New"/>
                <a:cs typeface="Courier New"/>
              </a:rPr>
              <a:t>		</a:t>
            </a:r>
            <a:r>
              <a:rPr lang="vi-VN" sz="700" dirty="0">
                <a:latin typeface="Courier New"/>
                <a:cs typeface="Courier New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		#mCanvas {</a:t>
            </a:r>
            <a:endParaRPr lang="en-US" sz="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lang="en-US" sz="700" dirty="0">
                <a:latin typeface="Courier New"/>
                <a:cs typeface="Courier New"/>
              </a:rPr>
              <a:t>			</a:t>
            </a:r>
            <a:r>
              <a:rPr lang="vi-VN" sz="700" dirty="0">
                <a:latin typeface="Courier New"/>
                <a:cs typeface="Courier New"/>
              </a:rPr>
              <a:t>border: 1px solid blue; </a:t>
            </a:r>
            <a:endParaRPr lang="en-US" sz="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lang="en-US" sz="700" dirty="0">
                <a:latin typeface="Courier New"/>
                <a:cs typeface="Courier New"/>
              </a:rPr>
              <a:t>		</a:t>
            </a:r>
            <a:r>
              <a:rPr lang="vi-VN" sz="700" dirty="0">
                <a:latin typeface="Courier New"/>
                <a:cs typeface="Courier New"/>
              </a:rPr>
              <a:t>}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	&lt;/style&gt;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&lt;script&gt;</a:t>
            </a:r>
          </a:p>
          <a:p>
            <a:pPr lvl="1"/>
            <a:r>
              <a:rPr lang="en-US" sz="700" dirty="0">
                <a:latin typeface="Courier New"/>
                <a:cs typeface="Courier New"/>
              </a:rPr>
              <a:t>    </a:t>
            </a:r>
            <a:r>
              <a:rPr lang="vi-VN" sz="700" dirty="0">
                <a:latin typeface="Courier New"/>
                <a:cs typeface="Courier New"/>
              </a:rPr>
              <a:t>window.onload = function() {</a:t>
            </a:r>
          </a:p>
          <a:p>
            <a:pPr lvl="2"/>
            <a:r>
              <a:rPr lang="en-US" sz="700" dirty="0">
                <a:latin typeface="Courier New"/>
                <a:cs typeface="Courier New"/>
              </a:rPr>
              <a:t>	</a:t>
            </a:r>
            <a:r>
              <a:rPr lang="vi-VN" sz="700" dirty="0">
                <a:latin typeface="Courier New"/>
                <a:cs typeface="Courier New"/>
              </a:rPr>
              <a:t>var canvas = document.getElementById("mCanvas");</a:t>
            </a:r>
          </a:p>
          <a:p>
            <a:pPr>
              <a:lnSpc>
                <a:spcPct val="100000"/>
              </a:lnSpc>
            </a:pPr>
            <a:r>
              <a:rPr lang="en-US" sz="700" dirty="0">
                <a:latin typeface="Courier New"/>
                <a:cs typeface="Courier New"/>
              </a:rPr>
              <a:t>		</a:t>
            </a:r>
            <a:r>
              <a:rPr lang="vi-VN" sz="700" dirty="0">
                <a:latin typeface="Courier New"/>
                <a:cs typeface="Courier New"/>
              </a:rPr>
              <a:t>var ctext = canvas.getContext("2d");</a:t>
            </a:r>
          </a:p>
          <a:p>
            <a:pPr lvl="4"/>
            <a:r>
              <a:rPr lang="vi-VN" sz="700" dirty="0">
                <a:latin typeface="Courier New"/>
                <a:cs typeface="Courier New"/>
              </a:rPr>
              <a:t>var ctrX = canvas.width / 2;</a:t>
            </a:r>
            <a:endParaRPr lang="en-US" sz="700" dirty="0">
              <a:latin typeface="Courier New"/>
              <a:cs typeface="Courier New"/>
            </a:endParaRPr>
          </a:p>
          <a:p>
            <a:pPr lvl="4"/>
            <a:r>
              <a:rPr lang="vi-VN" sz="700" dirty="0">
                <a:latin typeface="Courier New"/>
                <a:cs typeface="Courier New"/>
              </a:rPr>
              <a:t>var ctrY = canvas.height / 2;</a:t>
            </a:r>
          </a:p>
          <a:p>
            <a:pPr lvl="4"/>
            <a:r>
              <a:rPr lang="vi-VN" sz="700" dirty="0">
                <a:latin typeface="Courier New"/>
                <a:cs typeface="Courier New"/>
              </a:rPr>
              <a:t>var radius = 70;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71032"/>
            <a:ext cx="2819329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22" dirty="0"/>
              <a:t> </a:t>
            </a:r>
            <a:r>
              <a:rPr lang="en-US" spc="-22" dirty="0"/>
              <a:t>10</a:t>
            </a:r>
            <a:r>
              <a:rPr dirty="0" smtClean="0"/>
              <a:t>-1</a:t>
            </a:r>
            <a:r>
              <a:rPr lang="en-US" dirty="0" smtClean="0"/>
              <a:t>7</a:t>
            </a: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80376"/>
            <a:ext cx="3682456" cy="1545295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lvl="4"/>
            <a:r>
              <a:rPr lang="vi-VN" sz="700" dirty="0">
                <a:latin typeface="Courier New"/>
                <a:cs typeface="Courier New"/>
              </a:rPr>
              <a:t>ctext.beginPath();</a:t>
            </a:r>
          </a:p>
          <a:p>
            <a:pPr lvl="4"/>
            <a:r>
              <a:rPr lang="vi-VN" sz="700" dirty="0">
                <a:latin typeface="Courier New"/>
                <a:cs typeface="Courier New"/>
              </a:rPr>
              <a:t>ctext.arc(ctrX, ctrY, radius, 0, 2 * Math.PI, false);</a:t>
            </a:r>
          </a:p>
          <a:p>
            <a:pPr lvl="4"/>
            <a:r>
              <a:rPr lang="vi-VN" sz="700" dirty="0">
                <a:latin typeface="Courier New"/>
                <a:cs typeface="Courier New"/>
              </a:rPr>
              <a:t>ctext.fillStyle = "DarkOrchid";</a:t>
            </a:r>
            <a:endParaRPr lang="en-US" sz="700" dirty="0">
              <a:latin typeface="Courier New"/>
              <a:cs typeface="Courier New"/>
            </a:endParaRPr>
          </a:p>
          <a:p>
            <a:pPr lvl="4"/>
            <a:r>
              <a:rPr lang="vi-VN" sz="700" dirty="0">
                <a:latin typeface="Courier New"/>
                <a:cs typeface="Courier New"/>
              </a:rPr>
              <a:t>ctext.fill();</a:t>
            </a:r>
          </a:p>
          <a:p>
            <a:pPr lvl="4"/>
            <a:r>
              <a:rPr lang="vi-VN" sz="700" dirty="0">
                <a:latin typeface="Courier New"/>
                <a:cs typeface="Courier New"/>
              </a:rPr>
              <a:t>ctext.lineWidth = 4;</a:t>
            </a:r>
            <a:endParaRPr lang="en-US" sz="700" dirty="0">
              <a:latin typeface="Courier New"/>
              <a:cs typeface="Courier New"/>
            </a:endParaRPr>
          </a:p>
          <a:p>
            <a:pPr lvl="4"/>
            <a:r>
              <a:rPr lang="vi-VN" sz="700" dirty="0">
                <a:latin typeface="Courier New"/>
                <a:cs typeface="Courier New"/>
              </a:rPr>
              <a:t>ctext.strokeStyle = "black";</a:t>
            </a:r>
            <a:endParaRPr lang="en-US" sz="700" dirty="0">
              <a:latin typeface="Courier New"/>
              <a:cs typeface="Courier New"/>
            </a:endParaRPr>
          </a:p>
          <a:p>
            <a:pPr lvl="4"/>
            <a:r>
              <a:rPr lang="vi-VN" sz="700" dirty="0">
                <a:latin typeface="Courier New"/>
                <a:cs typeface="Courier New"/>
              </a:rPr>
              <a:t>ctext.stroke();</a:t>
            </a:r>
          </a:p>
          <a:p>
            <a:pPr>
              <a:lnSpc>
                <a:spcPct val="100000"/>
              </a:lnSpc>
            </a:pPr>
            <a:r>
              <a:rPr lang="en-US" sz="700" dirty="0">
                <a:latin typeface="Courier New"/>
                <a:cs typeface="Courier New"/>
              </a:rPr>
              <a:t>	</a:t>
            </a:r>
            <a:r>
              <a:rPr lang="vi-VN" sz="700" dirty="0">
                <a:latin typeface="Courier New"/>
                <a:cs typeface="Courier New"/>
              </a:rPr>
              <a:t>};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&lt;/script&gt;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&lt;/head&gt;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&lt;body&gt;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	&lt;canvas id="mCanvas" width="356" height="150"&gt;&lt;/canvas&gt;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&lt;/body&gt;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&lt;/html&gt;</a:t>
            </a:r>
            <a:endParaRPr sz="7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05504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71032"/>
            <a:ext cx="2908447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5" dirty="0"/>
              <a:t> </a:t>
            </a:r>
            <a:r>
              <a:rPr spc="-2" dirty="0"/>
              <a:t>1</a:t>
            </a:r>
            <a:r>
              <a:rPr lang="en-US" spc="-2" dirty="0"/>
              <a:t>1</a:t>
            </a:r>
            <a:r>
              <a:rPr spc="-2" dirty="0"/>
              <a:t>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414384"/>
            <a:ext cx="44779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 err="1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lang="vi-VN" dirty="0" smtClean="0">
                <a:latin typeface="Calibri"/>
                <a:cs typeface="Calibri"/>
              </a:rPr>
              <a:t>quả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90203" y="646148"/>
            <a:ext cx="2095270" cy="15303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71032"/>
            <a:ext cx="2908447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5" dirty="0"/>
              <a:t> </a:t>
            </a:r>
            <a:r>
              <a:rPr spc="-2" dirty="0"/>
              <a:t>1</a:t>
            </a:r>
            <a:r>
              <a:rPr lang="en-US" spc="-2" dirty="0"/>
              <a:t>2</a:t>
            </a:r>
            <a:r>
              <a:rPr spc="-2" dirty="0"/>
              <a:t>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23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65364" y="408433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5364" y="408433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0" y="76200"/>
                </a:moveTo>
                <a:lnTo>
                  <a:pt x="5987" y="46559"/>
                </a:lnTo>
                <a:lnTo>
                  <a:pt x="22317" y="22336"/>
                </a:lnTo>
                <a:lnTo>
                  <a:pt x="46537" y="5994"/>
                </a:lnTo>
                <a:lnTo>
                  <a:pt x="76200" y="0"/>
                </a:lnTo>
                <a:lnTo>
                  <a:pt x="8305800" y="0"/>
                </a:lnTo>
                <a:lnTo>
                  <a:pt x="8335440" y="5994"/>
                </a:lnTo>
                <a:lnTo>
                  <a:pt x="8359663" y="22336"/>
                </a:lnTo>
                <a:lnTo>
                  <a:pt x="8376005" y="46559"/>
                </a:lnTo>
                <a:lnTo>
                  <a:pt x="8382000" y="76200"/>
                </a:lnTo>
                <a:lnTo>
                  <a:pt x="8382000" y="381000"/>
                </a:lnTo>
                <a:lnTo>
                  <a:pt x="8376005" y="410640"/>
                </a:lnTo>
                <a:lnTo>
                  <a:pt x="8359663" y="434863"/>
                </a:lnTo>
                <a:lnTo>
                  <a:pt x="8335440" y="451205"/>
                </a:lnTo>
                <a:lnTo>
                  <a:pt x="8305800" y="457200"/>
                </a:lnTo>
                <a:lnTo>
                  <a:pt x="76200" y="457200"/>
                </a:lnTo>
                <a:lnTo>
                  <a:pt x="46537" y="451205"/>
                </a:lnTo>
                <a:lnTo>
                  <a:pt x="22317" y="434863"/>
                </a:lnTo>
                <a:lnTo>
                  <a:pt x="5987" y="410640"/>
                </a:lnTo>
                <a:lnTo>
                  <a:pt x="0" y="381000"/>
                </a:lnTo>
                <a:lnTo>
                  <a:pt x="0" y="7620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7576" y="418296"/>
            <a:ext cx="3605715" cy="183642"/>
          </a:xfrm>
          <a:custGeom>
            <a:avLst/>
            <a:gdLst/>
            <a:ahLst/>
            <a:cxnLst/>
            <a:rect l="l" t="t" r="r" b="b"/>
            <a:pathLst>
              <a:path w="8324215" h="411480">
                <a:moveTo>
                  <a:pt x="0" y="411479"/>
                </a:moveTo>
                <a:lnTo>
                  <a:pt x="8324088" y="411479"/>
                </a:lnTo>
                <a:lnTo>
                  <a:pt x="8324088" y="0"/>
                </a:lnTo>
                <a:lnTo>
                  <a:pt x="0" y="0"/>
                </a:lnTo>
                <a:lnTo>
                  <a:pt x="0" y="411479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1912" y="422943"/>
            <a:ext cx="3683493" cy="2400665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124523" indent="-118951">
              <a:spcBef>
                <a:spcPts val="46"/>
              </a:spcBef>
              <a:buFont typeface="Wingdings"/>
              <a:buChar char=""/>
              <a:tabLst>
                <a:tab pos="124801" algn="l"/>
              </a:tabLst>
            </a:pPr>
            <a:r>
              <a:rPr sz="900" b="1" spc="-2" dirty="0">
                <a:solidFill>
                  <a:srgbClr val="FFFFFF"/>
                </a:solidFill>
                <a:latin typeface="Calibri"/>
                <a:cs typeface="Calibri"/>
              </a:rPr>
              <a:t>Bezier</a:t>
            </a:r>
            <a:r>
              <a:rPr sz="900" b="1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900" b="1" spc="-4" dirty="0">
                <a:solidFill>
                  <a:srgbClr val="FFFFFF"/>
                </a:solidFill>
                <a:latin typeface="Calibri"/>
                <a:cs typeface="Calibri"/>
              </a:rPr>
              <a:t>Curves</a:t>
            </a:r>
            <a:endParaRPr sz="900" dirty="0">
              <a:latin typeface="Calibri"/>
              <a:cs typeface="Calibri"/>
            </a:endParaRPr>
          </a:p>
          <a:p>
            <a:pPr marL="136223" marR="53208" indent="-120344">
              <a:lnSpc>
                <a:spcPts val="921"/>
              </a:lnSpc>
              <a:spcBef>
                <a:spcPts val="559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Sử </a:t>
            </a:r>
            <a:r>
              <a:rPr dirty="0">
                <a:latin typeface="Calibri"/>
                <a:cs typeface="Calibri"/>
              </a:rPr>
              <a:t>dụng HTML5 </a:t>
            </a:r>
            <a:r>
              <a:rPr spc="-2" dirty="0">
                <a:latin typeface="Calibri"/>
                <a:cs typeface="Calibri"/>
              </a:rPr>
              <a:t>cavans, </a:t>
            </a:r>
            <a:r>
              <a:rPr dirty="0">
                <a:latin typeface="Calibri"/>
                <a:cs typeface="Calibri"/>
              </a:rPr>
              <a:t>bạn có thể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spc="2" dirty="0">
                <a:latin typeface="Calibri"/>
                <a:cs typeface="Calibri"/>
              </a:rPr>
              <a:t>một đường </a:t>
            </a:r>
            <a:r>
              <a:rPr dirty="0">
                <a:latin typeface="Calibri"/>
                <a:cs typeface="Calibri"/>
              </a:rPr>
              <a:t>cong Bezier sử dụng </a:t>
            </a:r>
            <a:r>
              <a:rPr spc="2" dirty="0">
                <a:latin typeface="Calibri"/>
                <a:cs typeface="Calibri"/>
              </a:rPr>
              <a:t>phương  pháp </a:t>
            </a:r>
            <a:r>
              <a:rPr dirty="0">
                <a:latin typeface="Calibri"/>
                <a:cs typeface="Calibri"/>
              </a:rPr>
              <a:t>()</a:t>
            </a:r>
            <a:r>
              <a:rPr spc="-20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bezierCurveTo.</a:t>
            </a:r>
            <a:endParaRPr dirty="0">
              <a:latin typeface="Calibri"/>
              <a:cs typeface="Calibri"/>
            </a:endParaRPr>
          </a:p>
          <a:p>
            <a:pPr marL="136223" marR="123130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Bezier </a:t>
            </a:r>
            <a:r>
              <a:rPr spc="2" dirty="0">
                <a:latin typeface="Calibri"/>
                <a:cs typeface="Calibri"/>
              </a:rPr>
              <a:t>đường </a:t>
            </a:r>
            <a:r>
              <a:rPr dirty="0">
                <a:latin typeface="Calibri"/>
                <a:cs typeface="Calibri"/>
              </a:rPr>
              <a:t>cong </a:t>
            </a:r>
            <a:r>
              <a:rPr spc="2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thể hiện với hai </a:t>
            </a:r>
            <a:r>
              <a:rPr spc="2" dirty="0">
                <a:latin typeface="Calibri"/>
                <a:cs typeface="Calibri"/>
              </a:rPr>
              <a:t>điểm kiểm </a:t>
            </a:r>
            <a:r>
              <a:rPr dirty="0">
                <a:latin typeface="Calibri"/>
                <a:cs typeface="Calibri"/>
              </a:rPr>
              <a:t>soát, </a:t>
            </a:r>
            <a:r>
              <a:rPr spc="2" dirty="0">
                <a:latin typeface="Calibri"/>
                <a:cs typeface="Calibri"/>
              </a:rPr>
              <a:t>điểm </a:t>
            </a:r>
            <a:r>
              <a:rPr dirty="0">
                <a:latin typeface="Calibri"/>
                <a:cs typeface="Calibri"/>
              </a:rPr>
              <a:t>ngữ cảnh,</a:t>
            </a:r>
            <a:r>
              <a:rPr spc="-129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spc="2" dirty="0">
                <a:latin typeface="Calibri"/>
                <a:cs typeface="Calibri"/>
              </a:rPr>
              <a:t>một  điểm </a:t>
            </a:r>
            <a:r>
              <a:rPr spc="-7" dirty="0">
                <a:latin typeface="Calibri"/>
                <a:cs typeface="Calibri"/>
              </a:rPr>
              <a:t>kết</a:t>
            </a:r>
            <a:r>
              <a:rPr spc="-2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thúc.</a:t>
            </a:r>
          </a:p>
          <a:p>
            <a:pPr marL="136223" indent="-120344">
              <a:lnSpc>
                <a:spcPts val="88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4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Snippet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</a:t>
            </a:r>
            <a:r>
              <a:rPr spc="2" dirty="0">
                <a:latin typeface="Calibri"/>
                <a:cs typeface="Calibri"/>
              </a:rPr>
              <a:t>làm thế nào để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spc="2" dirty="0">
                <a:latin typeface="Calibri"/>
                <a:cs typeface="Calibri"/>
              </a:rPr>
              <a:t>một đường </a:t>
            </a:r>
            <a:r>
              <a:rPr dirty="0">
                <a:latin typeface="Calibri"/>
                <a:cs typeface="Calibri"/>
              </a:rPr>
              <a:t>cong Bezier sử dụng</a:t>
            </a:r>
            <a:r>
              <a:rPr spc="-8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HTML5.</a:t>
            </a:r>
          </a:p>
          <a:p>
            <a:pPr marL="169930">
              <a:spcBef>
                <a:spcPts val="513"/>
              </a:spcBef>
            </a:pPr>
            <a:r>
              <a:rPr sz="700" spc="-2" dirty="0">
                <a:latin typeface="Courier New"/>
                <a:cs typeface="Courier New"/>
              </a:rPr>
              <a:t>&lt;!DOCTYPE</a:t>
            </a:r>
            <a:r>
              <a:rPr sz="700" spc="-4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HTML&gt;</a:t>
            </a:r>
            <a:endParaRPr sz="700" dirty="0">
              <a:latin typeface="Courier New"/>
              <a:cs typeface="Courier New"/>
            </a:endParaRPr>
          </a:p>
          <a:p>
            <a:pPr marL="169930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 dirty="0">
              <a:latin typeface="Courier New"/>
              <a:cs typeface="Courier New"/>
            </a:endParaRPr>
          </a:p>
          <a:p>
            <a:pPr marL="276903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&lt;head&gt;</a:t>
            </a:r>
            <a:endParaRPr sz="700" dirty="0">
              <a:latin typeface="Courier New"/>
              <a:cs typeface="Courier New"/>
            </a:endParaRPr>
          </a:p>
          <a:p>
            <a:pPr marL="490848" marR="2909154" indent="-106973">
              <a:lnSpc>
                <a:spcPct val="101899"/>
              </a:lnSpc>
            </a:pPr>
            <a:r>
              <a:rPr sz="700" spc="-4" dirty="0">
                <a:latin typeface="Courier New"/>
                <a:cs typeface="Courier New"/>
              </a:rPr>
              <a:t>&lt;</a:t>
            </a:r>
            <a:r>
              <a:rPr sz="700" spc="-2" dirty="0" err="1" smtClean="0">
                <a:latin typeface="Courier New"/>
                <a:cs typeface="Courier New"/>
              </a:rPr>
              <a:t>s</a:t>
            </a:r>
            <a:r>
              <a:rPr sz="700" dirty="0" err="1" smtClean="0">
                <a:latin typeface="Courier New"/>
                <a:cs typeface="Courier New"/>
              </a:rPr>
              <a:t>t</a:t>
            </a:r>
            <a:r>
              <a:rPr sz="700" spc="-4" dirty="0" err="1" smtClean="0">
                <a:latin typeface="Courier New"/>
                <a:cs typeface="Courier New"/>
              </a:rPr>
              <a:t>y</a:t>
            </a:r>
            <a:r>
              <a:rPr sz="700" spc="-2" dirty="0" err="1" smtClean="0">
                <a:latin typeface="Courier New"/>
                <a:cs typeface="Courier New"/>
              </a:rPr>
              <a:t>l</a:t>
            </a:r>
            <a:r>
              <a:rPr lang="vi-VN" sz="700" spc="-4" dirty="0">
                <a:latin typeface="Courier New"/>
                <a:cs typeface="Courier New"/>
              </a:rPr>
              <a:t>e</a:t>
            </a:r>
            <a:r>
              <a:rPr sz="700" spc="-4" dirty="0" smtClean="0">
                <a:latin typeface="Courier New"/>
                <a:cs typeface="Courier New"/>
              </a:rPr>
              <a:t>&gt;  </a:t>
            </a:r>
            <a:r>
              <a:rPr sz="700" spc="-2" dirty="0">
                <a:latin typeface="Courier New"/>
                <a:cs typeface="Courier New"/>
              </a:rPr>
              <a:t>body</a:t>
            </a:r>
            <a:endParaRPr sz="700" dirty="0">
              <a:latin typeface="Courier New"/>
              <a:cs typeface="Courier New"/>
            </a:endParaRPr>
          </a:p>
          <a:p>
            <a:pPr marL="490848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598378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margin:</a:t>
            </a:r>
            <a:r>
              <a:rPr sz="700" spc="-4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0px;</a:t>
            </a:r>
            <a:endParaRPr sz="700" dirty="0">
              <a:latin typeface="Courier New"/>
              <a:cs typeface="Courier New"/>
            </a:endParaRPr>
          </a:p>
          <a:p>
            <a:pPr marL="598378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padding: 0px;</a:t>
            </a:r>
            <a:endParaRPr sz="700" dirty="0">
              <a:latin typeface="Courier New"/>
              <a:cs typeface="Courier New"/>
            </a:endParaRPr>
          </a:p>
          <a:p>
            <a:pPr marL="490848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490848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#mCanvas</a:t>
            </a:r>
            <a:endParaRPr sz="700" dirty="0">
              <a:latin typeface="Courier New"/>
              <a:cs typeface="Courier New"/>
            </a:endParaRPr>
          </a:p>
          <a:p>
            <a:pPr marL="490848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598378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border: 1px solid</a:t>
            </a:r>
            <a:r>
              <a:rPr sz="700" spc="4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maroon;</a:t>
            </a:r>
            <a:endParaRPr sz="700" dirty="0">
              <a:latin typeface="Courier New"/>
              <a:cs typeface="Courier New"/>
            </a:endParaRPr>
          </a:p>
          <a:p>
            <a:pPr marL="490848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383876">
              <a:spcBef>
                <a:spcPts val="222"/>
              </a:spcBef>
            </a:pPr>
            <a:r>
              <a:rPr sz="700" spc="-2" dirty="0">
                <a:latin typeface="Courier New"/>
                <a:cs typeface="Courier New"/>
              </a:rPr>
              <a:t>&lt;/style&gt;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71032"/>
            <a:ext cx="2908447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5" dirty="0"/>
              <a:t> </a:t>
            </a:r>
            <a:r>
              <a:rPr spc="-2" dirty="0"/>
              <a:t>1</a:t>
            </a:r>
            <a:r>
              <a:rPr lang="en-US" spc="-2" dirty="0"/>
              <a:t>3</a:t>
            </a:r>
            <a:r>
              <a:rPr spc="-2" dirty="0"/>
              <a:t>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64306" y="434506"/>
            <a:ext cx="3130968" cy="2452168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700" spc="-2" dirty="0">
                <a:latin typeface="Courier New"/>
                <a:cs typeface="Courier New"/>
              </a:rPr>
              <a:t>&lt;script&gt;</a:t>
            </a:r>
            <a:endParaRPr sz="700">
              <a:latin typeface="Courier New"/>
              <a:cs typeface="Courier New"/>
            </a:endParaRPr>
          </a:p>
          <a:p>
            <a:pPr marL="326211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window.onload =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function()</a:t>
            </a:r>
            <a:endParaRPr sz="700">
              <a:latin typeface="Courier New"/>
              <a:cs typeface="Courier New"/>
            </a:endParaRPr>
          </a:p>
          <a:p>
            <a:pPr marL="326211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{</a:t>
            </a:r>
            <a:endParaRPr sz="700">
              <a:latin typeface="Courier New"/>
              <a:cs typeface="Courier New"/>
            </a:endParaRPr>
          </a:p>
          <a:p>
            <a:pPr marL="434019" marR="160459">
              <a:lnSpc>
                <a:spcPts val="860"/>
              </a:lnSpc>
              <a:spcBef>
                <a:spcPts val="29"/>
              </a:spcBef>
            </a:pPr>
            <a:r>
              <a:rPr sz="700" spc="-2" dirty="0">
                <a:latin typeface="Courier New"/>
                <a:cs typeface="Courier New"/>
              </a:rPr>
              <a:t>var canvas = document.getElementById(“mCanvas”);  var ctext =</a:t>
            </a:r>
            <a:r>
              <a:rPr sz="700" spc="13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canvas.getContext(“2d”);</a:t>
            </a:r>
            <a:endParaRPr sz="700">
              <a:latin typeface="Courier New"/>
              <a:cs typeface="Courier New"/>
            </a:endParaRPr>
          </a:p>
          <a:p>
            <a:pPr marL="434019" marR="1501517">
              <a:lnSpc>
                <a:spcPts val="860"/>
              </a:lnSpc>
              <a:spcBef>
                <a:spcPts val="4"/>
              </a:spcBef>
            </a:pPr>
            <a:r>
              <a:rPr sz="700" spc="-2" dirty="0">
                <a:latin typeface="Courier New"/>
                <a:cs typeface="Courier New"/>
              </a:rPr>
              <a:t>ctext.beginPath();  ctext.moveTo(188,</a:t>
            </a:r>
            <a:r>
              <a:rPr sz="700" spc="-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130);</a:t>
            </a:r>
            <a:endParaRPr sz="700">
              <a:latin typeface="Courier New"/>
              <a:cs typeface="Courier New"/>
            </a:endParaRPr>
          </a:p>
          <a:p>
            <a:pPr marL="434019">
              <a:lnSpc>
                <a:spcPts val="825"/>
              </a:lnSpc>
            </a:pPr>
            <a:r>
              <a:rPr sz="700" spc="-2" dirty="0">
                <a:latin typeface="Courier New"/>
                <a:cs typeface="Courier New"/>
              </a:rPr>
              <a:t>ctext.bezierCurveTo(140, 10, 388, 10, 288,</a:t>
            </a:r>
            <a:r>
              <a:rPr sz="700" spc="22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100);</a:t>
            </a:r>
            <a:endParaRPr sz="700">
              <a:latin typeface="Courier New"/>
              <a:cs typeface="Courier New"/>
            </a:endParaRPr>
          </a:p>
          <a:p>
            <a:pPr marL="434019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ctext.lineWidth =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15;</a:t>
            </a:r>
            <a:endParaRPr sz="700">
              <a:latin typeface="Courier New"/>
              <a:cs typeface="Courier New"/>
            </a:endParaRPr>
          </a:p>
          <a:p>
            <a:pPr marL="434019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// line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color</a:t>
            </a:r>
            <a:endParaRPr sz="700">
              <a:latin typeface="Courier New"/>
              <a:cs typeface="Courier New"/>
            </a:endParaRPr>
          </a:p>
          <a:p>
            <a:pPr marL="434019" marR="1179484">
              <a:lnSpc>
                <a:spcPts val="864"/>
              </a:lnSpc>
              <a:spcBef>
                <a:spcPts val="29"/>
              </a:spcBef>
            </a:pPr>
            <a:r>
              <a:rPr sz="700" spc="-2" dirty="0">
                <a:latin typeface="Courier New"/>
                <a:cs typeface="Courier New"/>
              </a:rPr>
              <a:t>ctext.strokeStyle = “purple”;  ctext.stroke();</a:t>
            </a:r>
            <a:endParaRPr sz="700">
              <a:latin typeface="Courier New"/>
              <a:cs typeface="Courier New"/>
            </a:endParaRPr>
          </a:p>
          <a:p>
            <a:pPr marL="326211">
              <a:lnSpc>
                <a:spcPts val="825"/>
              </a:lnSpc>
            </a:pPr>
            <a:r>
              <a:rPr sz="700" dirty="0">
                <a:latin typeface="Courier New"/>
                <a:cs typeface="Courier New"/>
              </a:rPr>
              <a:t>};</a:t>
            </a:r>
            <a:endParaRPr sz="700">
              <a:latin typeface="Courier New"/>
              <a:cs typeface="Courier New"/>
            </a:endParaRPr>
          </a:p>
          <a:p>
            <a:pPr marL="219238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&lt;/script&gt;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>
              <a:latin typeface="Courier New"/>
              <a:cs typeface="Courier New"/>
            </a:endParaRPr>
          </a:p>
          <a:p>
            <a:pPr marL="219238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&lt;canvas id=”mCanvas” width=”378”</a:t>
            </a:r>
            <a:r>
              <a:rPr sz="700" spc="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height=”200”&gt;&lt;/canvas&gt;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&lt;/body&gt;</a:t>
            </a:r>
            <a:endParaRPr sz="700">
              <a:latin typeface="Courier New"/>
              <a:cs typeface="Courier New"/>
            </a:endParaRPr>
          </a:p>
          <a:p>
            <a:pPr marL="5571">
              <a:spcBef>
                <a:spcPts val="222"/>
              </a:spcBef>
            </a:pPr>
            <a:r>
              <a:rPr sz="700" spc="-2" dirty="0">
                <a:latin typeface="Courier New"/>
                <a:cs typeface="Courier New"/>
              </a:rPr>
              <a:t>&lt;/html&gt;</a:t>
            </a:r>
            <a:endParaRPr sz="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71032"/>
            <a:ext cx="2908447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5" dirty="0"/>
              <a:t> </a:t>
            </a:r>
            <a:r>
              <a:rPr spc="-2" dirty="0"/>
              <a:t>1</a:t>
            </a:r>
            <a:r>
              <a:rPr lang="en-US" spc="-2" dirty="0"/>
              <a:t>4</a:t>
            </a:r>
            <a:r>
              <a:rPr spc="-2" dirty="0"/>
              <a:t>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414384"/>
            <a:ext cx="44779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 err="1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lang="vi-VN" dirty="0">
                <a:latin typeface="Calibri"/>
                <a:cs typeface="Calibri"/>
              </a:rPr>
              <a:t>quả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10347" y="748171"/>
            <a:ext cx="1800190" cy="136031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71032"/>
            <a:ext cx="2908447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5" dirty="0"/>
              <a:t> </a:t>
            </a:r>
            <a:r>
              <a:rPr spc="-2" dirty="0"/>
              <a:t>1</a:t>
            </a:r>
            <a:r>
              <a:rPr lang="en-US" spc="-2" dirty="0"/>
              <a:t>5</a:t>
            </a:r>
            <a:r>
              <a:rPr spc="-2" dirty="0"/>
              <a:t>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8" name="object 8"/>
          <p:cNvSpPr txBox="1">
            <a:spLocks noGrp="1"/>
          </p:cNvSpPr>
          <p:nvPr>
            <p:ph type="body" idx="1"/>
          </p:nvPr>
        </p:nvSpPr>
        <p:spPr>
          <a:xfrm>
            <a:off x="257337" y="1428327"/>
            <a:ext cx="3416201" cy="1384584"/>
          </a:xfrm>
          <a:prstGeom prst="rect">
            <a:avLst/>
          </a:prstGeom>
        </p:spPr>
        <p:txBody>
          <a:bodyPr vert="horz" wrap="square" lIns="0" tIns="77722" rIns="0" bIns="0" rtlCol="0">
            <a:spAutoFit/>
          </a:bodyPr>
          <a:lstStyle/>
          <a:p>
            <a:pPr marL="16714" indent="0">
              <a:lnSpc>
                <a:spcPct val="100000"/>
              </a:lnSpc>
              <a:spcBef>
                <a:spcPts val="476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&lt;!DOCTYPE HTML&gt;</a:t>
            </a:r>
            <a:endParaRPr sz="700" dirty="0">
              <a:latin typeface="Courier New"/>
              <a:cs typeface="Courier New"/>
            </a:endParaRPr>
          </a:p>
          <a:p>
            <a:pPr marL="16714" indent="0">
              <a:lnSpc>
                <a:spcPct val="100000"/>
              </a:lnSpc>
              <a:spcBef>
                <a:spcPts val="18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 dirty="0">
              <a:latin typeface="Courier New"/>
              <a:cs typeface="Courier New"/>
            </a:endParaRPr>
          </a:p>
          <a:p>
            <a:pPr marL="123687" indent="0">
              <a:lnSpc>
                <a:spcPct val="100000"/>
              </a:lnSpc>
              <a:spcBef>
                <a:spcPts val="20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&lt;head&gt;</a:t>
            </a:r>
            <a:endParaRPr sz="700" dirty="0">
              <a:latin typeface="Courier New"/>
              <a:cs typeface="Courier New"/>
            </a:endParaRPr>
          </a:p>
          <a:p>
            <a:pPr marL="252945" marR="1234085" indent="0">
              <a:lnSpc>
                <a:spcPct val="101899"/>
              </a:lnSpc>
              <a:spcBef>
                <a:spcPts val="2"/>
              </a:spcBef>
              <a:buNone/>
            </a:pPr>
            <a:r>
              <a:rPr sz="700" spc="-4" dirty="0">
                <a:latin typeface="Courier New"/>
                <a:cs typeface="Courier New"/>
              </a:rPr>
              <a:t>&lt;</a:t>
            </a:r>
            <a:r>
              <a:rPr sz="700" spc="-2" dirty="0">
                <a:latin typeface="Courier New"/>
                <a:cs typeface="Courier New"/>
              </a:rPr>
              <a:t>s</a:t>
            </a:r>
            <a:r>
              <a:rPr sz="700" dirty="0">
                <a:latin typeface="Courier New"/>
                <a:cs typeface="Courier New"/>
              </a:rPr>
              <a:t>t</a:t>
            </a:r>
            <a:r>
              <a:rPr sz="700" spc="-4" dirty="0">
                <a:latin typeface="Courier New"/>
                <a:cs typeface="Courier New"/>
              </a:rPr>
              <a:t>y</a:t>
            </a:r>
            <a:r>
              <a:rPr sz="700" spc="-2" dirty="0">
                <a:latin typeface="Courier New"/>
                <a:cs typeface="Courier New"/>
              </a:rPr>
              <a:t>l</a:t>
            </a:r>
            <a:r>
              <a:rPr sz="700" spc="-4" dirty="0">
                <a:latin typeface="Courier New"/>
                <a:cs typeface="Courier New"/>
              </a:rPr>
              <a:t>e&gt;  </a:t>
            </a:r>
            <a:r>
              <a:rPr sz="700" spc="-2" dirty="0">
                <a:latin typeface="Courier New"/>
                <a:cs typeface="Courier New"/>
              </a:rPr>
              <a:t>body</a:t>
            </a:r>
            <a:endParaRPr sz="700" dirty="0">
              <a:latin typeface="Courier New"/>
              <a:cs typeface="Courier New"/>
            </a:endParaRPr>
          </a:p>
          <a:p>
            <a:pPr marL="337632" indent="0">
              <a:lnSpc>
                <a:spcPct val="100000"/>
              </a:lnSpc>
              <a:spcBef>
                <a:spcPts val="20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445162" marR="698108" indent="0">
              <a:lnSpc>
                <a:spcPct val="101899"/>
              </a:lnSpc>
              <a:buNone/>
            </a:pPr>
            <a:r>
              <a:rPr sz="700" spc="-2" dirty="0">
                <a:latin typeface="Courier New"/>
                <a:cs typeface="Courier New"/>
              </a:rPr>
              <a:t>margin: 0px;  padding:</a:t>
            </a:r>
            <a:r>
              <a:rPr sz="700" spc="-3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0px;</a:t>
            </a:r>
            <a:endParaRPr sz="700" dirty="0">
              <a:latin typeface="Courier New"/>
              <a:cs typeface="Courier New"/>
            </a:endParaRPr>
          </a:p>
          <a:p>
            <a:pPr marL="337632" indent="0">
              <a:lnSpc>
                <a:spcPct val="100000"/>
              </a:lnSpc>
              <a:spcBef>
                <a:spcPts val="22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337632" indent="0">
              <a:lnSpc>
                <a:spcPct val="100000"/>
              </a:lnSpc>
              <a:spcBef>
                <a:spcPts val="15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#mCanvas</a:t>
            </a:r>
            <a:endParaRPr sz="700" dirty="0">
              <a:latin typeface="Courier New"/>
              <a:cs typeface="Courier New"/>
            </a:endParaRPr>
          </a:p>
          <a:p>
            <a:pPr marL="337632" indent="0">
              <a:lnSpc>
                <a:spcPct val="100000"/>
              </a:lnSpc>
              <a:spcBef>
                <a:spcPts val="18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445162" indent="0">
              <a:lnSpc>
                <a:spcPct val="100000"/>
              </a:lnSpc>
              <a:spcBef>
                <a:spcPts val="20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border: 1px solid</a:t>
            </a:r>
            <a:r>
              <a:rPr sz="700" spc="-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#9C9898;</a:t>
            </a:r>
            <a:endParaRPr sz="700" dirty="0">
              <a:latin typeface="Courier New"/>
              <a:cs typeface="Courier New"/>
            </a:endParaRPr>
          </a:p>
          <a:p>
            <a:pPr marL="337632" indent="0">
              <a:lnSpc>
                <a:spcPct val="100000"/>
              </a:lnSpc>
              <a:spcBef>
                <a:spcPts val="222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26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65364" y="408433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5364" y="408433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0" y="76200"/>
                </a:moveTo>
                <a:lnTo>
                  <a:pt x="5987" y="46559"/>
                </a:lnTo>
                <a:lnTo>
                  <a:pt x="22317" y="22336"/>
                </a:lnTo>
                <a:lnTo>
                  <a:pt x="46537" y="5994"/>
                </a:lnTo>
                <a:lnTo>
                  <a:pt x="76200" y="0"/>
                </a:lnTo>
                <a:lnTo>
                  <a:pt x="8305800" y="0"/>
                </a:lnTo>
                <a:lnTo>
                  <a:pt x="8335440" y="5994"/>
                </a:lnTo>
                <a:lnTo>
                  <a:pt x="8359663" y="22336"/>
                </a:lnTo>
                <a:lnTo>
                  <a:pt x="8376005" y="46559"/>
                </a:lnTo>
                <a:lnTo>
                  <a:pt x="8382000" y="76200"/>
                </a:lnTo>
                <a:lnTo>
                  <a:pt x="8382000" y="381000"/>
                </a:lnTo>
                <a:lnTo>
                  <a:pt x="8376005" y="410640"/>
                </a:lnTo>
                <a:lnTo>
                  <a:pt x="8359663" y="434863"/>
                </a:lnTo>
                <a:lnTo>
                  <a:pt x="8335440" y="451205"/>
                </a:lnTo>
                <a:lnTo>
                  <a:pt x="8305800" y="457200"/>
                </a:lnTo>
                <a:lnTo>
                  <a:pt x="76200" y="457200"/>
                </a:lnTo>
                <a:lnTo>
                  <a:pt x="46537" y="451205"/>
                </a:lnTo>
                <a:lnTo>
                  <a:pt x="22317" y="434863"/>
                </a:lnTo>
                <a:lnTo>
                  <a:pt x="5987" y="410640"/>
                </a:lnTo>
                <a:lnTo>
                  <a:pt x="0" y="381000"/>
                </a:lnTo>
                <a:lnTo>
                  <a:pt x="0" y="7620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7576" y="418296"/>
            <a:ext cx="3605715" cy="183642"/>
          </a:xfrm>
          <a:custGeom>
            <a:avLst/>
            <a:gdLst/>
            <a:ahLst/>
            <a:cxnLst/>
            <a:rect l="l" t="t" r="r" b="b"/>
            <a:pathLst>
              <a:path w="8324215" h="411480">
                <a:moveTo>
                  <a:pt x="0" y="411479"/>
                </a:moveTo>
                <a:lnTo>
                  <a:pt x="8324088" y="411479"/>
                </a:lnTo>
                <a:lnTo>
                  <a:pt x="8324088" y="0"/>
                </a:lnTo>
                <a:lnTo>
                  <a:pt x="0" y="0"/>
                </a:lnTo>
                <a:lnTo>
                  <a:pt x="0" y="411479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1913" y="410463"/>
            <a:ext cx="3527049" cy="714730"/>
          </a:xfrm>
          <a:prstGeom prst="rect">
            <a:avLst/>
          </a:prstGeom>
        </p:spPr>
        <p:txBody>
          <a:bodyPr vert="horz" wrap="square" lIns="0" tIns="18107" rIns="0" bIns="0" rtlCol="0">
            <a:spAutoFit/>
          </a:bodyPr>
          <a:lstStyle/>
          <a:p>
            <a:pPr marL="124523" indent="-118951">
              <a:spcBef>
                <a:spcPts val="143"/>
              </a:spcBef>
              <a:buFont typeface="Wingdings"/>
              <a:buChar char=""/>
              <a:tabLst>
                <a:tab pos="124801" algn="l"/>
              </a:tabLst>
            </a:pPr>
            <a:r>
              <a:rPr sz="900" b="1" spc="-4" dirty="0">
                <a:solidFill>
                  <a:srgbClr val="FFFFFF"/>
                </a:solidFill>
                <a:latin typeface="Calibri"/>
                <a:cs typeface="Calibri"/>
              </a:rPr>
              <a:t>Quadratic Curves</a:t>
            </a:r>
            <a:endParaRPr sz="900">
              <a:latin typeface="Calibri"/>
              <a:cs typeface="Calibri"/>
            </a:endParaRPr>
          </a:p>
          <a:p>
            <a:pPr marL="136223" marR="38443" indent="-120344">
              <a:lnSpc>
                <a:spcPts val="921"/>
              </a:lnSpc>
              <a:spcBef>
                <a:spcPts val="62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HTML5 </a:t>
            </a:r>
            <a:r>
              <a:rPr spc="-2" dirty="0">
                <a:latin typeface="Calibri"/>
                <a:cs typeface="Calibri"/>
              </a:rPr>
              <a:t>canvas </a:t>
            </a:r>
            <a:r>
              <a:rPr spc="2" dirty="0">
                <a:latin typeface="Calibri"/>
                <a:cs typeface="Calibri"/>
              </a:rPr>
              <a:t>cho phép </a:t>
            </a:r>
            <a:r>
              <a:rPr dirty="0">
                <a:latin typeface="Calibri"/>
                <a:cs typeface="Calibri"/>
              </a:rPr>
              <a:t>người dùng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2" dirty="0">
                <a:latin typeface="Calibri"/>
                <a:cs typeface="Calibri"/>
              </a:rPr>
              <a:t>đường </a:t>
            </a:r>
            <a:r>
              <a:rPr dirty="0">
                <a:latin typeface="Calibri"/>
                <a:cs typeface="Calibri"/>
              </a:rPr>
              <a:t>cong bậc hai bằng cách sử  dụng </a:t>
            </a:r>
            <a:r>
              <a:rPr spc="2" dirty="0">
                <a:latin typeface="Calibri"/>
                <a:cs typeface="Calibri"/>
              </a:rPr>
              <a:t>phương thức </a:t>
            </a:r>
            <a:r>
              <a:rPr spc="-4" dirty="0">
                <a:latin typeface="Calibri"/>
                <a:cs typeface="Calibri"/>
              </a:rPr>
              <a:t>quadraticCurveTo</a:t>
            </a:r>
            <a:r>
              <a:rPr spc="-5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()?.</a:t>
            </a:r>
            <a:endParaRPr>
              <a:latin typeface="Calibri"/>
              <a:cs typeface="Calibri"/>
            </a:endParaRPr>
          </a:p>
          <a:p>
            <a:pPr marL="136223" marR="2229" indent="-120344">
              <a:lnSpc>
                <a:spcPts val="921"/>
              </a:lnSpc>
              <a:spcBef>
                <a:spcPts val="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Đường </a:t>
            </a:r>
            <a:r>
              <a:rPr dirty="0">
                <a:latin typeface="Calibri"/>
                <a:cs typeface="Calibri"/>
              </a:rPr>
              <a:t>cong bậc hai </a:t>
            </a:r>
            <a:r>
              <a:rPr spc="2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thể hiện qua các </a:t>
            </a:r>
            <a:r>
              <a:rPr spc="2" dirty="0">
                <a:latin typeface="Calibri"/>
                <a:cs typeface="Calibri"/>
              </a:rPr>
              <a:t>điểm </a:t>
            </a:r>
            <a:r>
              <a:rPr dirty="0">
                <a:latin typeface="Calibri"/>
                <a:cs typeface="Calibri"/>
              </a:rPr>
              <a:t>ngữ cảnh, </a:t>
            </a:r>
            <a:r>
              <a:rPr spc="2" dirty="0">
                <a:latin typeface="Calibri"/>
                <a:cs typeface="Calibri"/>
              </a:rPr>
              <a:t>một điểm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thúc,</a:t>
            </a:r>
            <a:r>
              <a:rPr spc="-92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và  </a:t>
            </a:r>
            <a:r>
              <a:rPr spc="2" dirty="0">
                <a:latin typeface="Calibri"/>
                <a:cs typeface="Calibri"/>
              </a:rPr>
              <a:t>một điểm kiểm</a:t>
            </a:r>
            <a:r>
              <a:rPr spc="-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soát.</a:t>
            </a:r>
            <a:endParaRPr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12343" y="1105310"/>
            <a:ext cx="3307829" cy="260983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Snippet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</a:t>
            </a:r>
            <a:r>
              <a:rPr spc="2" dirty="0">
                <a:latin typeface="Calibri"/>
                <a:cs typeface="Calibri"/>
              </a:rPr>
              <a:t>làm </a:t>
            </a:r>
            <a:r>
              <a:rPr dirty="0">
                <a:latin typeface="Calibri"/>
                <a:cs typeface="Calibri"/>
              </a:rPr>
              <a:t>thế nào </a:t>
            </a:r>
            <a:r>
              <a:rPr spc="2" dirty="0">
                <a:latin typeface="Calibri"/>
                <a:cs typeface="Calibri"/>
              </a:rPr>
              <a:t>để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spc="2" dirty="0">
                <a:latin typeface="Calibri"/>
                <a:cs typeface="Calibri"/>
              </a:rPr>
              <a:t>một đường </a:t>
            </a:r>
            <a:r>
              <a:rPr dirty="0">
                <a:latin typeface="Calibri"/>
                <a:cs typeface="Calibri"/>
              </a:rPr>
              <a:t>cong bậc hai </a:t>
            </a:r>
            <a:r>
              <a:rPr dirty="0" err="1">
                <a:latin typeface="Calibri"/>
                <a:cs typeface="Calibri"/>
              </a:rPr>
              <a:t>sử</a:t>
            </a:r>
            <a:r>
              <a:rPr spc="-24" dirty="0">
                <a:latin typeface="Calibri"/>
                <a:cs typeface="Calibri"/>
              </a:rPr>
              <a:t> </a:t>
            </a:r>
            <a:r>
              <a:rPr dirty="0" err="1">
                <a:latin typeface="Calibri"/>
                <a:cs typeface="Calibri"/>
              </a:rPr>
              <a:t>dụng</a:t>
            </a:r>
            <a:r>
              <a:rPr lang="vi-VN" dirty="0">
                <a:latin typeface="Calibri"/>
                <a:cs typeface="Calibri"/>
              </a:rPr>
              <a:t> HTML5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71032"/>
            <a:ext cx="2908447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5" dirty="0"/>
              <a:t> </a:t>
            </a:r>
            <a:r>
              <a:rPr spc="-2" dirty="0"/>
              <a:t>1</a:t>
            </a:r>
            <a:r>
              <a:rPr lang="en-US" spc="-2" dirty="0"/>
              <a:t>6</a:t>
            </a:r>
            <a:r>
              <a:rPr spc="-2" dirty="0"/>
              <a:t>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64306" y="427432"/>
            <a:ext cx="3130968" cy="2415631"/>
          </a:xfrm>
          <a:prstGeom prst="rect">
            <a:avLst/>
          </a:prstGeom>
        </p:spPr>
        <p:txBody>
          <a:bodyPr vert="horz" wrap="square" lIns="0" tIns="27021" rIns="0" bIns="0" rtlCol="0">
            <a:spAutoFit/>
          </a:bodyPr>
          <a:lstStyle/>
          <a:p>
            <a:pPr marL="434019">
              <a:spcBef>
                <a:spcPts val="212"/>
              </a:spcBef>
            </a:pPr>
            <a:r>
              <a:rPr sz="700" spc="-2" dirty="0">
                <a:latin typeface="Courier New"/>
                <a:cs typeface="Courier New"/>
              </a:rPr>
              <a:t>window.onload = function()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434019" marR="160459">
              <a:lnSpc>
                <a:spcPct val="120000"/>
              </a:lnSpc>
            </a:pPr>
            <a:r>
              <a:rPr sz="700" spc="-2" dirty="0">
                <a:latin typeface="Courier New"/>
                <a:cs typeface="Courier New"/>
              </a:rPr>
              <a:t>var canvas = document.getElementById(“mCanvas”);  var ctext = canvas.getContext(“2d”);  ctext.beginPath();</a:t>
            </a:r>
            <a:endParaRPr sz="700" dirty="0">
              <a:latin typeface="Courier New"/>
              <a:cs typeface="Courier New"/>
            </a:endParaRPr>
          </a:p>
          <a:p>
            <a:pPr marL="434019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ctext.moveTo(178, 150);</a:t>
            </a:r>
            <a:endParaRPr sz="700" dirty="0">
              <a:latin typeface="Courier New"/>
              <a:cs typeface="Courier New"/>
            </a:endParaRPr>
          </a:p>
          <a:p>
            <a:pPr marL="434019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ctext.quadraticCurveTo(220, 0, 320,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150);</a:t>
            </a:r>
            <a:endParaRPr sz="700" dirty="0">
              <a:latin typeface="Courier New"/>
              <a:cs typeface="Courier New"/>
            </a:endParaRPr>
          </a:p>
          <a:p>
            <a:pPr marL="434019">
              <a:spcBef>
                <a:spcPts val="168"/>
              </a:spcBef>
            </a:pPr>
            <a:r>
              <a:rPr sz="700" spc="-2" dirty="0">
                <a:latin typeface="Courier New"/>
                <a:cs typeface="Courier New"/>
              </a:rPr>
              <a:t>ctext.lineWidth =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15;</a:t>
            </a:r>
            <a:endParaRPr sz="700" dirty="0">
              <a:latin typeface="Courier New"/>
              <a:cs typeface="Courier New"/>
            </a:endParaRPr>
          </a:p>
          <a:p>
            <a:pPr marL="434019">
              <a:spcBef>
                <a:spcPts val="167"/>
              </a:spcBef>
            </a:pPr>
            <a:r>
              <a:rPr sz="700" spc="-2" dirty="0">
                <a:latin typeface="Courier New"/>
                <a:cs typeface="Courier New"/>
              </a:rPr>
              <a:t>// line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color</a:t>
            </a:r>
            <a:endParaRPr sz="700" dirty="0">
              <a:latin typeface="Courier New"/>
              <a:cs typeface="Courier New"/>
            </a:endParaRPr>
          </a:p>
          <a:p>
            <a:pPr marL="434019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ctext.strokeStyle =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“Fuchsia”;</a:t>
            </a:r>
            <a:endParaRPr sz="700" dirty="0">
              <a:latin typeface="Courier New"/>
              <a:cs typeface="Courier New"/>
            </a:endParaRPr>
          </a:p>
          <a:p>
            <a:pPr marL="434019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ctext.stroke();</a:t>
            </a:r>
            <a:endParaRPr sz="700" dirty="0">
              <a:latin typeface="Courier New"/>
              <a:cs typeface="Courier New"/>
            </a:endParaRPr>
          </a:p>
          <a:p>
            <a:pPr marL="326211">
              <a:spcBef>
                <a:spcPts val="169"/>
              </a:spcBef>
            </a:pPr>
            <a:r>
              <a:rPr sz="700" dirty="0">
                <a:latin typeface="Courier New"/>
                <a:cs typeface="Courier New"/>
              </a:rPr>
              <a:t>};</a:t>
            </a:r>
          </a:p>
          <a:p>
            <a:pPr marL="219238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&lt;/script&gt;</a:t>
            </a:r>
            <a:endParaRPr sz="700" dirty="0">
              <a:latin typeface="Courier New"/>
              <a:cs typeface="Courier New"/>
            </a:endParaRPr>
          </a:p>
          <a:p>
            <a:pPr marL="112544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 dirty="0">
              <a:latin typeface="Courier New"/>
              <a:cs typeface="Courier New"/>
            </a:endParaRPr>
          </a:p>
          <a:p>
            <a:pPr marL="112544">
              <a:spcBef>
                <a:spcPts val="168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 dirty="0">
              <a:latin typeface="Courier New"/>
              <a:cs typeface="Courier New"/>
            </a:endParaRPr>
          </a:p>
          <a:p>
            <a:pPr marL="219238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&lt;canvas id=”mCanvas” width=”378”</a:t>
            </a:r>
            <a:r>
              <a:rPr sz="700" spc="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height=”200”&gt;&lt;/canvas&gt;</a:t>
            </a:r>
            <a:endParaRPr sz="700" dirty="0">
              <a:latin typeface="Courier New"/>
              <a:cs typeface="Courier New"/>
            </a:endParaRPr>
          </a:p>
          <a:p>
            <a:pPr marL="112544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&lt;/body&gt;</a:t>
            </a:r>
            <a:endParaRPr sz="700" dirty="0">
              <a:latin typeface="Courier New"/>
              <a:cs typeface="Courier New"/>
            </a:endParaRPr>
          </a:p>
          <a:p>
            <a:pPr marL="5571">
              <a:spcBef>
                <a:spcPts val="590"/>
              </a:spcBef>
            </a:pPr>
            <a:r>
              <a:rPr sz="700" spc="-2" dirty="0">
                <a:latin typeface="Courier New"/>
                <a:cs typeface="Courier New"/>
              </a:rPr>
              <a:t>&lt;/html&gt;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71032"/>
            <a:ext cx="2908447" cy="175184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6"/>
              </a:spcBef>
            </a:pPr>
            <a:r>
              <a:rPr dirty="0"/>
              <a:t>Làm việc </a:t>
            </a:r>
            <a:r>
              <a:rPr spc="-4" dirty="0"/>
              <a:t>với các </a:t>
            </a:r>
            <a:r>
              <a:rPr dirty="0"/>
              <a:t>đối </a:t>
            </a:r>
            <a:r>
              <a:rPr spc="-2" dirty="0"/>
              <a:t>tượng </a:t>
            </a:r>
            <a:r>
              <a:rPr dirty="0"/>
              <a:t>đồ </a:t>
            </a:r>
            <a:r>
              <a:rPr spc="-2" dirty="0" err="1"/>
              <a:t>họa</a:t>
            </a:r>
            <a:r>
              <a:rPr spc="-15" dirty="0"/>
              <a:t> </a:t>
            </a:r>
            <a:r>
              <a:rPr spc="-2" dirty="0"/>
              <a:t>1</a:t>
            </a:r>
            <a:r>
              <a:rPr lang="en-US" spc="-2" dirty="0"/>
              <a:t>7</a:t>
            </a:r>
            <a:r>
              <a:rPr spc="-2" dirty="0"/>
              <a:t>-1</a:t>
            </a:r>
            <a:r>
              <a:rPr lang="en-US" spc="-2" dirty="0"/>
              <a:t>7</a:t>
            </a: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416425"/>
            <a:ext cx="44779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quả</a:t>
            </a:r>
            <a:endParaRPr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47975" y="731167"/>
            <a:ext cx="1720973" cy="139431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68309"/>
            <a:ext cx="2283519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Làm việc </a:t>
            </a:r>
            <a:r>
              <a:rPr spc="-9" dirty="0"/>
              <a:t>với </a:t>
            </a:r>
            <a:r>
              <a:rPr spc="-2" dirty="0"/>
              <a:t>hình ảnh</a:t>
            </a:r>
            <a:r>
              <a:rPr spc="-24" dirty="0"/>
              <a:t> </a:t>
            </a:r>
            <a:r>
              <a:rPr dirty="0"/>
              <a:t>1-3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291835" y="1425900"/>
            <a:ext cx="3416201" cy="1334920"/>
          </a:xfrm>
          <a:prstGeom prst="rect">
            <a:avLst/>
          </a:prstGeom>
        </p:spPr>
        <p:txBody>
          <a:bodyPr vert="horz" wrap="square" lIns="0" tIns="136348" rIns="0" bIns="0" rtlCol="0">
            <a:spAutoFit/>
          </a:bodyPr>
          <a:lstStyle/>
          <a:p>
            <a:pPr marL="15793" marR="980582" indent="0">
              <a:lnSpc>
                <a:spcPct val="100000"/>
              </a:lnSpc>
              <a:spcBef>
                <a:spcPts val="412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&lt;!DOCTYPE</a:t>
            </a:r>
            <a:r>
              <a:rPr sz="700" spc="-18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HTML&gt;</a:t>
            </a:r>
            <a:endParaRPr sz="700" dirty="0">
              <a:latin typeface="Courier New"/>
              <a:cs typeface="Courier New"/>
            </a:endParaRPr>
          </a:p>
          <a:p>
            <a:pPr marL="16714" indent="0">
              <a:lnSpc>
                <a:spcPct val="100000"/>
              </a:lnSpc>
              <a:spcBef>
                <a:spcPts val="15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 dirty="0">
              <a:latin typeface="Courier New"/>
              <a:cs typeface="Courier New"/>
            </a:endParaRPr>
          </a:p>
          <a:p>
            <a:pPr marL="123687" indent="0">
              <a:lnSpc>
                <a:spcPct val="100000"/>
              </a:lnSpc>
              <a:spcBef>
                <a:spcPts val="22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&lt;head&gt;</a:t>
            </a:r>
            <a:endParaRPr sz="700" dirty="0">
              <a:latin typeface="Courier New"/>
              <a:cs typeface="Courier New"/>
            </a:endParaRPr>
          </a:p>
          <a:p>
            <a:pPr marL="252945" marR="1180599" indent="0">
              <a:lnSpc>
                <a:spcPct val="101899"/>
              </a:lnSpc>
              <a:buNone/>
            </a:pPr>
            <a:r>
              <a:rPr sz="700" spc="-2" dirty="0">
                <a:latin typeface="Courier New"/>
                <a:cs typeface="Courier New"/>
              </a:rPr>
              <a:t>&lt;style&gt;  body</a:t>
            </a:r>
            <a:r>
              <a:rPr sz="700" spc="-3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445162" marR="698108" indent="0">
              <a:lnSpc>
                <a:spcPct val="101899"/>
              </a:lnSpc>
              <a:spcBef>
                <a:spcPts val="7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margin: 0px;  padding:</a:t>
            </a:r>
            <a:r>
              <a:rPr sz="700" spc="-3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0px;</a:t>
            </a:r>
            <a:endParaRPr sz="700" dirty="0">
              <a:latin typeface="Courier New"/>
              <a:cs typeface="Courier New"/>
            </a:endParaRPr>
          </a:p>
          <a:p>
            <a:pPr marL="391676" indent="0">
              <a:lnSpc>
                <a:spcPct val="100000"/>
              </a:lnSpc>
              <a:spcBef>
                <a:spcPts val="15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391676" indent="0">
              <a:lnSpc>
                <a:spcPct val="100000"/>
              </a:lnSpc>
              <a:spcBef>
                <a:spcPts val="20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#mCanvas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445162" indent="0">
              <a:lnSpc>
                <a:spcPct val="100000"/>
              </a:lnSpc>
              <a:spcBef>
                <a:spcPts val="18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border: 1px solid</a:t>
            </a:r>
            <a:r>
              <a:rPr sz="700" spc="-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#9C9898;</a:t>
            </a:r>
            <a:endParaRPr sz="700" dirty="0">
              <a:latin typeface="Courier New"/>
              <a:cs typeface="Courier New"/>
            </a:endParaRPr>
          </a:p>
          <a:p>
            <a:pPr marL="391676" indent="0">
              <a:lnSpc>
                <a:spcPct val="100000"/>
              </a:lnSpc>
              <a:spcBef>
                <a:spcPts val="15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284146" indent="0">
              <a:lnSpc>
                <a:spcPct val="100000"/>
              </a:lnSpc>
              <a:spcBef>
                <a:spcPts val="226"/>
              </a:spcBef>
              <a:buNone/>
            </a:pPr>
            <a:r>
              <a:rPr sz="700" spc="-2" dirty="0">
                <a:latin typeface="Courier New"/>
                <a:cs typeface="Courier New"/>
              </a:rPr>
              <a:t>&lt;/style&gt;</a:t>
            </a:r>
            <a:endParaRPr sz="700" dirty="0">
              <a:latin typeface="Courier New"/>
              <a:cs typeface="Courier New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29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31406"/>
            <a:ext cx="3495693" cy="814665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48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11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HTML5, người dùng có thể vẽ các đối </a:t>
            </a:r>
            <a:r>
              <a:rPr spc="2" dirty="0">
                <a:latin typeface="Calibri"/>
                <a:cs typeface="Calibri"/>
              </a:rPr>
              <a:t>tượng </a:t>
            </a:r>
            <a:r>
              <a:rPr dirty="0">
                <a:latin typeface="Calibri"/>
                <a:cs typeface="Calibri"/>
              </a:rPr>
              <a:t>hình ảnh trên </a:t>
            </a:r>
            <a:r>
              <a:rPr spc="-2" dirty="0">
                <a:latin typeface="Calibri"/>
                <a:cs typeface="Calibri"/>
              </a:rPr>
              <a:t>canvas</a:t>
            </a:r>
            <a:r>
              <a:rPr spc="-5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bằng</a:t>
            </a:r>
            <a:endParaRPr>
              <a:latin typeface="Calibri"/>
              <a:cs typeface="Calibri"/>
            </a:endParaRPr>
          </a:p>
          <a:p>
            <a:pPr marL="125916">
              <a:lnSpc>
                <a:spcPts val="921"/>
              </a:lnSpc>
            </a:pPr>
            <a:r>
              <a:rPr dirty="0">
                <a:latin typeface="Calibri"/>
                <a:cs typeface="Calibri"/>
              </a:rPr>
              <a:t>cách sử dụng phương </a:t>
            </a:r>
            <a:r>
              <a:rPr spc="2" dirty="0">
                <a:latin typeface="Calibri"/>
                <a:cs typeface="Calibri"/>
              </a:rPr>
              <a:t>thức </a:t>
            </a:r>
            <a:r>
              <a:rPr dirty="0">
                <a:latin typeface="Calibri"/>
                <a:cs typeface="Calibri"/>
              </a:rPr>
              <a:t>drawImage</a:t>
            </a:r>
            <a:r>
              <a:rPr spc="-8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().</a:t>
            </a:r>
            <a:endParaRPr>
              <a:latin typeface="Calibri"/>
              <a:cs typeface="Calibri"/>
            </a:endParaRPr>
          </a:p>
          <a:p>
            <a:pPr marL="125916" marR="2229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Phương </a:t>
            </a:r>
            <a:r>
              <a:rPr spc="2" dirty="0">
                <a:latin typeface="Calibri"/>
                <a:cs typeface="Calibri"/>
              </a:rPr>
              <a:t>pháp </a:t>
            </a:r>
            <a:r>
              <a:rPr dirty="0">
                <a:latin typeface="Calibri"/>
                <a:cs typeface="Calibri"/>
              </a:rPr>
              <a:t>drawImage () </a:t>
            </a:r>
            <a:r>
              <a:rPr spc="2" dirty="0">
                <a:latin typeface="Calibri"/>
                <a:cs typeface="Calibri"/>
              </a:rPr>
              <a:t>cũng </a:t>
            </a:r>
            <a:r>
              <a:rPr dirty="0">
                <a:latin typeface="Calibri"/>
                <a:cs typeface="Calibri"/>
              </a:rPr>
              <a:t>có thể vẽ các bộ </a:t>
            </a:r>
            <a:r>
              <a:rPr spc="2" dirty="0">
                <a:latin typeface="Calibri"/>
                <a:cs typeface="Calibri"/>
              </a:rPr>
              <a:t>phận của một </a:t>
            </a:r>
            <a:r>
              <a:rPr dirty="0">
                <a:latin typeface="Calibri"/>
                <a:cs typeface="Calibri"/>
              </a:rPr>
              <a:t>hình ảnh </a:t>
            </a:r>
            <a:r>
              <a:rPr spc="-2" dirty="0">
                <a:latin typeface="Calibri"/>
                <a:cs typeface="Calibri"/>
              </a:rPr>
              <a:t>và</a:t>
            </a:r>
            <a:r>
              <a:rPr spc="-77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tăng  </a:t>
            </a:r>
            <a:r>
              <a:rPr dirty="0">
                <a:latin typeface="Calibri"/>
                <a:cs typeface="Calibri"/>
              </a:rPr>
              <a:t>hoặc giảm kích </a:t>
            </a:r>
            <a:r>
              <a:rPr spc="2" dirty="0">
                <a:latin typeface="Calibri"/>
                <a:cs typeface="Calibri"/>
              </a:rPr>
              <a:t>thước của </a:t>
            </a:r>
            <a:r>
              <a:rPr dirty="0">
                <a:latin typeface="Calibri"/>
                <a:cs typeface="Calibri"/>
              </a:rPr>
              <a:t>hình</a:t>
            </a:r>
            <a:r>
              <a:rPr spc="-4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ảnh.</a:t>
            </a:r>
            <a:endParaRPr>
              <a:latin typeface="Calibri"/>
              <a:cs typeface="Calibri"/>
            </a:endParaRPr>
          </a:p>
          <a:p>
            <a:pPr marL="125916" marR="115330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Phương </a:t>
            </a:r>
            <a:r>
              <a:rPr spc="2" dirty="0">
                <a:latin typeface="Calibri"/>
                <a:cs typeface="Calibri"/>
              </a:rPr>
              <a:t>pháp </a:t>
            </a:r>
            <a:r>
              <a:rPr spc="-2" dirty="0">
                <a:latin typeface="Calibri"/>
                <a:cs typeface="Calibri"/>
              </a:rPr>
              <a:t>này </a:t>
            </a:r>
            <a:r>
              <a:rPr spc="2" dirty="0">
                <a:latin typeface="Calibri"/>
                <a:cs typeface="Calibri"/>
              </a:rPr>
              <a:t>chấp nhận 9 thông </a:t>
            </a:r>
            <a:r>
              <a:rPr spc="-4" dirty="0">
                <a:latin typeface="Calibri"/>
                <a:cs typeface="Calibri"/>
              </a:rPr>
              <a:t>số, </a:t>
            </a:r>
            <a:r>
              <a:rPr dirty="0">
                <a:latin typeface="Calibri"/>
                <a:cs typeface="Calibri"/>
              </a:rPr>
              <a:t>tùy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spc="-2" dirty="0">
                <a:latin typeface="Calibri"/>
                <a:cs typeface="Calibri"/>
              </a:rPr>
              <a:t>vào </a:t>
            </a:r>
            <a:r>
              <a:rPr dirty="0">
                <a:latin typeface="Calibri"/>
                <a:cs typeface="Calibri"/>
              </a:rPr>
              <a:t>chỉnh sửa những gì</a:t>
            </a:r>
            <a:r>
              <a:rPr spc="-9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cần  thiết vào hình</a:t>
            </a:r>
            <a:r>
              <a:rPr spc="-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ảnh.</a:t>
            </a:r>
            <a:endParaRPr>
              <a:latin typeface="Calibri"/>
              <a:cs typeface="Calibri"/>
            </a:endParaRPr>
          </a:p>
          <a:p>
            <a:pPr marL="125916" indent="-120344">
              <a:lnSpc>
                <a:spcPts val="8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Các đối tượng hình ảnh có thể là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video, hình ảnh, hoặc </a:t>
            </a:r>
            <a:r>
              <a:rPr spc="2" dirty="0">
                <a:latin typeface="Calibri"/>
                <a:cs typeface="Calibri"/>
              </a:rPr>
              <a:t>một phần tử</a:t>
            </a:r>
            <a:r>
              <a:rPr spc="-53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canvas.</a:t>
            </a:r>
            <a:endParaRPr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2343" y="1164631"/>
            <a:ext cx="3292426" cy="261269"/>
          </a:xfrm>
          <a:prstGeom prst="rect">
            <a:avLst/>
          </a:prstGeom>
        </p:spPr>
        <p:txBody>
          <a:bodyPr vert="horz" wrap="square" lIns="0" tIns="6964" rIns="0" bIns="0" rtlCol="0">
            <a:spAutoFit/>
          </a:bodyPr>
          <a:lstStyle/>
          <a:p>
            <a:pPr marL="125916" indent="-120344">
              <a:spcBef>
                <a:spcPts val="5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4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Snippet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</a:t>
            </a:r>
            <a:r>
              <a:rPr spc="2" dirty="0">
                <a:latin typeface="Calibri"/>
                <a:cs typeface="Calibri"/>
              </a:rPr>
              <a:t>làm thế nào để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2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bằng cách </a:t>
            </a:r>
            <a:r>
              <a:rPr dirty="0" err="1">
                <a:latin typeface="Calibri"/>
                <a:cs typeface="Calibri"/>
              </a:rPr>
              <a:t>sử</a:t>
            </a:r>
            <a:r>
              <a:rPr spc="-75" dirty="0">
                <a:latin typeface="Calibri"/>
                <a:cs typeface="Calibri"/>
              </a:rPr>
              <a:t> </a:t>
            </a:r>
            <a:r>
              <a:rPr dirty="0" err="1">
                <a:latin typeface="Calibri"/>
                <a:cs typeface="Calibri"/>
              </a:rPr>
              <a:t>dụng</a:t>
            </a:r>
            <a:r>
              <a:rPr lang="vi-VN" dirty="0">
                <a:latin typeface="Calibri"/>
                <a:cs typeface="Calibri"/>
              </a:rPr>
              <a:t> HTML5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68309"/>
            <a:ext cx="172845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Phần tử </a:t>
            </a:r>
            <a:r>
              <a:rPr spc="-13" dirty="0"/>
              <a:t>Canvas</a:t>
            </a:r>
            <a:r>
              <a:rPr spc="-20" dirty="0"/>
              <a:t> </a:t>
            </a:r>
            <a:r>
              <a:rPr spc="-4" dirty="0"/>
              <a:t>1-6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32357" y="408433"/>
            <a:ext cx="3630745" cy="346879"/>
          </a:xfrm>
          <a:custGeom>
            <a:avLst/>
            <a:gdLst/>
            <a:ahLst/>
            <a:cxnLst/>
            <a:rect l="l" t="t" r="r" b="b"/>
            <a:pathLst>
              <a:path w="8382000" h="777239">
                <a:moveTo>
                  <a:pt x="8252460" y="0"/>
                </a:moveTo>
                <a:lnTo>
                  <a:pt x="129539" y="0"/>
                </a:lnTo>
                <a:lnTo>
                  <a:pt x="79118" y="10185"/>
                </a:lnTo>
                <a:lnTo>
                  <a:pt x="37942" y="37957"/>
                </a:lnTo>
                <a:lnTo>
                  <a:pt x="10180" y="79134"/>
                </a:lnTo>
                <a:lnTo>
                  <a:pt x="0" y="129539"/>
                </a:lnTo>
                <a:lnTo>
                  <a:pt x="0" y="647700"/>
                </a:lnTo>
                <a:lnTo>
                  <a:pt x="10180" y="698105"/>
                </a:lnTo>
                <a:lnTo>
                  <a:pt x="37942" y="739282"/>
                </a:lnTo>
                <a:lnTo>
                  <a:pt x="79118" y="767054"/>
                </a:lnTo>
                <a:lnTo>
                  <a:pt x="129539" y="777239"/>
                </a:lnTo>
                <a:lnTo>
                  <a:pt x="8252460" y="777239"/>
                </a:lnTo>
                <a:lnTo>
                  <a:pt x="8302865" y="767054"/>
                </a:lnTo>
                <a:lnTo>
                  <a:pt x="8344042" y="739282"/>
                </a:lnTo>
                <a:lnTo>
                  <a:pt x="8371814" y="698105"/>
                </a:lnTo>
                <a:lnTo>
                  <a:pt x="8382000" y="647700"/>
                </a:lnTo>
                <a:lnTo>
                  <a:pt x="8382000" y="129539"/>
                </a:lnTo>
                <a:lnTo>
                  <a:pt x="8371814" y="79134"/>
                </a:lnTo>
                <a:lnTo>
                  <a:pt x="8344042" y="37957"/>
                </a:lnTo>
                <a:lnTo>
                  <a:pt x="8302865" y="10185"/>
                </a:lnTo>
                <a:lnTo>
                  <a:pt x="8252460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2357" y="408433"/>
            <a:ext cx="3630745" cy="346879"/>
          </a:xfrm>
          <a:custGeom>
            <a:avLst/>
            <a:gdLst/>
            <a:ahLst/>
            <a:cxnLst/>
            <a:rect l="l" t="t" r="r" b="b"/>
            <a:pathLst>
              <a:path w="8382000" h="777239">
                <a:moveTo>
                  <a:pt x="0" y="129539"/>
                </a:moveTo>
                <a:lnTo>
                  <a:pt x="10180" y="79134"/>
                </a:lnTo>
                <a:lnTo>
                  <a:pt x="37942" y="37957"/>
                </a:lnTo>
                <a:lnTo>
                  <a:pt x="79118" y="10185"/>
                </a:lnTo>
                <a:lnTo>
                  <a:pt x="129539" y="0"/>
                </a:lnTo>
                <a:lnTo>
                  <a:pt x="8252460" y="0"/>
                </a:lnTo>
                <a:lnTo>
                  <a:pt x="8302865" y="10185"/>
                </a:lnTo>
                <a:lnTo>
                  <a:pt x="8344042" y="37957"/>
                </a:lnTo>
                <a:lnTo>
                  <a:pt x="8371814" y="79134"/>
                </a:lnTo>
                <a:lnTo>
                  <a:pt x="8382000" y="129539"/>
                </a:lnTo>
                <a:lnTo>
                  <a:pt x="8382000" y="647700"/>
                </a:lnTo>
                <a:lnTo>
                  <a:pt x="8371814" y="698105"/>
                </a:lnTo>
                <a:lnTo>
                  <a:pt x="8344042" y="739282"/>
                </a:lnTo>
                <a:lnTo>
                  <a:pt x="8302865" y="767054"/>
                </a:lnTo>
                <a:lnTo>
                  <a:pt x="8252460" y="777239"/>
                </a:lnTo>
                <a:lnTo>
                  <a:pt x="129539" y="777239"/>
                </a:lnTo>
                <a:lnTo>
                  <a:pt x="79118" y="767054"/>
                </a:lnTo>
                <a:lnTo>
                  <a:pt x="37942" y="739282"/>
                </a:lnTo>
                <a:lnTo>
                  <a:pt x="10180" y="698105"/>
                </a:lnTo>
                <a:lnTo>
                  <a:pt x="0" y="647700"/>
                </a:lnTo>
                <a:lnTo>
                  <a:pt x="0" y="129539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2357" y="853255"/>
            <a:ext cx="3630745" cy="337527"/>
          </a:xfrm>
          <a:custGeom>
            <a:avLst/>
            <a:gdLst/>
            <a:ahLst/>
            <a:cxnLst/>
            <a:rect l="l" t="t" r="r" b="b"/>
            <a:pathLst>
              <a:path w="8382000" h="756285">
                <a:moveTo>
                  <a:pt x="8256016" y="0"/>
                </a:moveTo>
                <a:lnTo>
                  <a:pt x="125983" y="0"/>
                </a:lnTo>
                <a:lnTo>
                  <a:pt x="76943" y="9898"/>
                </a:lnTo>
                <a:lnTo>
                  <a:pt x="36898" y="36893"/>
                </a:lnTo>
                <a:lnTo>
                  <a:pt x="9899" y="76938"/>
                </a:lnTo>
                <a:lnTo>
                  <a:pt x="0" y="125983"/>
                </a:lnTo>
                <a:lnTo>
                  <a:pt x="0" y="629919"/>
                </a:lnTo>
                <a:lnTo>
                  <a:pt x="9899" y="678965"/>
                </a:lnTo>
                <a:lnTo>
                  <a:pt x="36898" y="719010"/>
                </a:lnTo>
                <a:lnTo>
                  <a:pt x="76943" y="746005"/>
                </a:lnTo>
                <a:lnTo>
                  <a:pt x="125983" y="755903"/>
                </a:lnTo>
                <a:lnTo>
                  <a:pt x="8256016" y="755903"/>
                </a:lnTo>
                <a:lnTo>
                  <a:pt x="8305061" y="746005"/>
                </a:lnTo>
                <a:lnTo>
                  <a:pt x="8345106" y="719010"/>
                </a:lnTo>
                <a:lnTo>
                  <a:pt x="8372101" y="678965"/>
                </a:lnTo>
                <a:lnTo>
                  <a:pt x="8382000" y="629919"/>
                </a:lnTo>
                <a:lnTo>
                  <a:pt x="8382000" y="125983"/>
                </a:lnTo>
                <a:lnTo>
                  <a:pt x="8372101" y="76938"/>
                </a:lnTo>
                <a:lnTo>
                  <a:pt x="8345106" y="36893"/>
                </a:lnTo>
                <a:lnTo>
                  <a:pt x="8305061" y="9898"/>
                </a:lnTo>
                <a:lnTo>
                  <a:pt x="8256016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2357" y="853255"/>
            <a:ext cx="3630745" cy="337527"/>
          </a:xfrm>
          <a:custGeom>
            <a:avLst/>
            <a:gdLst/>
            <a:ahLst/>
            <a:cxnLst/>
            <a:rect l="l" t="t" r="r" b="b"/>
            <a:pathLst>
              <a:path w="8382000" h="756285">
                <a:moveTo>
                  <a:pt x="0" y="125983"/>
                </a:moveTo>
                <a:lnTo>
                  <a:pt x="9899" y="76938"/>
                </a:lnTo>
                <a:lnTo>
                  <a:pt x="36898" y="36893"/>
                </a:lnTo>
                <a:lnTo>
                  <a:pt x="76943" y="9898"/>
                </a:lnTo>
                <a:lnTo>
                  <a:pt x="125983" y="0"/>
                </a:lnTo>
                <a:lnTo>
                  <a:pt x="8256016" y="0"/>
                </a:lnTo>
                <a:lnTo>
                  <a:pt x="8305061" y="9898"/>
                </a:lnTo>
                <a:lnTo>
                  <a:pt x="8345106" y="36893"/>
                </a:lnTo>
                <a:lnTo>
                  <a:pt x="8372101" y="76938"/>
                </a:lnTo>
                <a:lnTo>
                  <a:pt x="8382000" y="125983"/>
                </a:lnTo>
                <a:lnTo>
                  <a:pt x="8382000" y="629919"/>
                </a:lnTo>
                <a:lnTo>
                  <a:pt x="8372101" y="678965"/>
                </a:lnTo>
                <a:lnTo>
                  <a:pt x="8345106" y="719010"/>
                </a:lnTo>
                <a:lnTo>
                  <a:pt x="8305061" y="746005"/>
                </a:lnTo>
                <a:lnTo>
                  <a:pt x="8256016" y="755903"/>
                </a:lnTo>
                <a:lnTo>
                  <a:pt x="125983" y="755903"/>
                </a:lnTo>
                <a:lnTo>
                  <a:pt x="76943" y="746005"/>
                </a:lnTo>
                <a:lnTo>
                  <a:pt x="36898" y="719010"/>
                </a:lnTo>
                <a:lnTo>
                  <a:pt x="9899" y="678965"/>
                </a:lnTo>
                <a:lnTo>
                  <a:pt x="0" y="629919"/>
                </a:lnTo>
                <a:lnTo>
                  <a:pt x="0" y="125983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2357" y="1280392"/>
            <a:ext cx="3630745" cy="310888"/>
          </a:xfrm>
          <a:custGeom>
            <a:avLst/>
            <a:gdLst/>
            <a:ahLst/>
            <a:cxnLst/>
            <a:rect l="l" t="t" r="r" b="b"/>
            <a:pathLst>
              <a:path w="8382000" h="696595">
                <a:moveTo>
                  <a:pt x="8265922" y="0"/>
                </a:moveTo>
                <a:lnTo>
                  <a:pt x="116078" y="0"/>
                </a:lnTo>
                <a:lnTo>
                  <a:pt x="70894" y="9118"/>
                </a:lnTo>
                <a:lnTo>
                  <a:pt x="33997" y="33988"/>
                </a:lnTo>
                <a:lnTo>
                  <a:pt x="9121" y="70883"/>
                </a:lnTo>
                <a:lnTo>
                  <a:pt x="0" y="116078"/>
                </a:lnTo>
                <a:lnTo>
                  <a:pt x="0" y="580390"/>
                </a:lnTo>
                <a:lnTo>
                  <a:pt x="9121" y="625584"/>
                </a:lnTo>
                <a:lnTo>
                  <a:pt x="33997" y="662479"/>
                </a:lnTo>
                <a:lnTo>
                  <a:pt x="70894" y="687349"/>
                </a:lnTo>
                <a:lnTo>
                  <a:pt x="116078" y="696468"/>
                </a:lnTo>
                <a:lnTo>
                  <a:pt x="8265922" y="696468"/>
                </a:lnTo>
                <a:lnTo>
                  <a:pt x="8311116" y="687349"/>
                </a:lnTo>
                <a:lnTo>
                  <a:pt x="8348011" y="662479"/>
                </a:lnTo>
                <a:lnTo>
                  <a:pt x="8372881" y="625584"/>
                </a:lnTo>
                <a:lnTo>
                  <a:pt x="8382000" y="580390"/>
                </a:lnTo>
                <a:lnTo>
                  <a:pt x="8382000" y="116078"/>
                </a:lnTo>
                <a:lnTo>
                  <a:pt x="8372881" y="70883"/>
                </a:lnTo>
                <a:lnTo>
                  <a:pt x="8348011" y="33988"/>
                </a:lnTo>
                <a:lnTo>
                  <a:pt x="8311116" y="9118"/>
                </a:lnTo>
                <a:lnTo>
                  <a:pt x="8265922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2357" y="1280392"/>
            <a:ext cx="3630745" cy="310888"/>
          </a:xfrm>
          <a:custGeom>
            <a:avLst/>
            <a:gdLst/>
            <a:ahLst/>
            <a:cxnLst/>
            <a:rect l="l" t="t" r="r" b="b"/>
            <a:pathLst>
              <a:path w="8382000" h="696595">
                <a:moveTo>
                  <a:pt x="0" y="116078"/>
                </a:moveTo>
                <a:lnTo>
                  <a:pt x="9121" y="70883"/>
                </a:lnTo>
                <a:lnTo>
                  <a:pt x="33997" y="33988"/>
                </a:lnTo>
                <a:lnTo>
                  <a:pt x="70894" y="9118"/>
                </a:lnTo>
                <a:lnTo>
                  <a:pt x="116078" y="0"/>
                </a:lnTo>
                <a:lnTo>
                  <a:pt x="8265922" y="0"/>
                </a:lnTo>
                <a:lnTo>
                  <a:pt x="8311116" y="9118"/>
                </a:lnTo>
                <a:lnTo>
                  <a:pt x="8348011" y="33988"/>
                </a:lnTo>
                <a:lnTo>
                  <a:pt x="8372881" y="70883"/>
                </a:lnTo>
                <a:lnTo>
                  <a:pt x="8382000" y="116078"/>
                </a:lnTo>
                <a:lnTo>
                  <a:pt x="8382000" y="580390"/>
                </a:lnTo>
                <a:lnTo>
                  <a:pt x="8372881" y="625584"/>
                </a:lnTo>
                <a:lnTo>
                  <a:pt x="8348011" y="662479"/>
                </a:lnTo>
                <a:lnTo>
                  <a:pt x="8311116" y="687349"/>
                </a:lnTo>
                <a:lnTo>
                  <a:pt x="8265922" y="696468"/>
                </a:lnTo>
                <a:lnTo>
                  <a:pt x="116078" y="696468"/>
                </a:lnTo>
                <a:lnTo>
                  <a:pt x="70894" y="687349"/>
                </a:lnTo>
                <a:lnTo>
                  <a:pt x="33997" y="662479"/>
                </a:lnTo>
                <a:lnTo>
                  <a:pt x="9121" y="625584"/>
                </a:lnTo>
                <a:lnTo>
                  <a:pt x="0" y="580390"/>
                </a:lnTo>
                <a:lnTo>
                  <a:pt x="0" y="116078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32357" y="1669442"/>
            <a:ext cx="3630745" cy="303519"/>
          </a:xfrm>
          <a:custGeom>
            <a:avLst/>
            <a:gdLst/>
            <a:ahLst/>
            <a:cxnLst/>
            <a:rect l="l" t="t" r="r" b="b"/>
            <a:pathLst>
              <a:path w="8382000" h="680085">
                <a:moveTo>
                  <a:pt x="8268716" y="0"/>
                </a:moveTo>
                <a:lnTo>
                  <a:pt x="113283" y="0"/>
                </a:lnTo>
                <a:lnTo>
                  <a:pt x="69190" y="8895"/>
                </a:lnTo>
                <a:lnTo>
                  <a:pt x="33181" y="33162"/>
                </a:lnTo>
                <a:lnTo>
                  <a:pt x="8903" y="69169"/>
                </a:lnTo>
                <a:lnTo>
                  <a:pt x="0" y="113284"/>
                </a:lnTo>
                <a:lnTo>
                  <a:pt x="0" y="566420"/>
                </a:lnTo>
                <a:lnTo>
                  <a:pt x="8903" y="610534"/>
                </a:lnTo>
                <a:lnTo>
                  <a:pt x="33181" y="646541"/>
                </a:lnTo>
                <a:lnTo>
                  <a:pt x="69190" y="670808"/>
                </a:lnTo>
                <a:lnTo>
                  <a:pt x="113283" y="679704"/>
                </a:lnTo>
                <a:lnTo>
                  <a:pt x="8268716" y="679704"/>
                </a:lnTo>
                <a:lnTo>
                  <a:pt x="8312830" y="670808"/>
                </a:lnTo>
                <a:lnTo>
                  <a:pt x="8348837" y="646541"/>
                </a:lnTo>
                <a:lnTo>
                  <a:pt x="8373104" y="610534"/>
                </a:lnTo>
                <a:lnTo>
                  <a:pt x="8382000" y="566420"/>
                </a:lnTo>
                <a:lnTo>
                  <a:pt x="8382000" y="113284"/>
                </a:lnTo>
                <a:lnTo>
                  <a:pt x="8373104" y="69169"/>
                </a:lnTo>
                <a:lnTo>
                  <a:pt x="8348837" y="33162"/>
                </a:lnTo>
                <a:lnTo>
                  <a:pt x="8312830" y="8895"/>
                </a:lnTo>
                <a:lnTo>
                  <a:pt x="8268716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2357" y="1669442"/>
            <a:ext cx="3630745" cy="303519"/>
          </a:xfrm>
          <a:custGeom>
            <a:avLst/>
            <a:gdLst/>
            <a:ahLst/>
            <a:cxnLst/>
            <a:rect l="l" t="t" r="r" b="b"/>
            <a:pathLst>
              <a:path w="8382000" h="680085">
                <a:moveTo>
                  <a:pt x="0" y="113284"/>
                </a:moveTo>
                <a:lnTo>
                  <a:pt x="8903" y="69169"/>
                </a:lnTo>
                <a:lnTo>
                  <a:pt x="33181" y="33162"/>
                </a:lnTo>
                <a:lnTo>
                  <a:pt x="69190" y="8895"/>
                </a:lnTo>
                <a:lnTo>
                  <a:pt x="113283" y="0"/>
                </a:lnTo>
                <a:lnTo>
                  <a:pt x="8268716" y="0"/>
                </a:lnTo>
                <a:lnTo>
                  <a:pt x="8312830" y="8895"/>
                </a:lnTo>
                <a:lnTo>
                  <a:pt x="8348837" y="33162"/>
                </a:lnTo>
                <a:lnTo>
                  <a:pt x="8373104" y="69169"/>
                </a:lnTo>
                <a:lnTo>
                  <a:pt x="8382000" y="113284"/>
                </a:lnTo>
                <a:lnTo>
                  <a:pt x="8382000" y="566420"/>
                </a:lnTo>
                <a:lnTo>
                  <a:pt x="8373104" y="610534"/>
                </a:lnTo>
                <a:lnTo>
                  <a:pt x="8348837" y="646541"/>
                </a:lnTo>
                <a:lnTo>
                  <a:pt x="8312830" y="670808"/>
                </a:lnTo>
                <a:lnTo>
                  <a:pt x="8268716" y="679704"/>
                </a:lnTo>
                <a:lnTo>
                  <a:pt x="113283" y="679704"/>
                </a:lnTo>
                <a:lnTo>
                  <a:pt x="69190" y="670808"/>
                </a:lnTo>
                <a:lnTo>
                  <a:pt x="33181" y="646541"/>
                </a:lnTo>
                <a:lnTo>
                  <a:pt x="8903" y="610534"/>
                </a:lnTo>
                <a:lnTo>
                  <a:pt x="0" y="566420"/>
                </a:lnTo>
                <a:lnTo>
                  <a:pt x="0" y="113284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2357" y="2057810"/>
            <a:ext cx="3630745" cy="333276"/>
          </a:xfrm>
          <a:custGeom>
            <a:avLst/>
            <a:gdLst/>
            <a:ahLst/>
            <a:cxnLst/>
            <a:rect l="l" t="t" r="r" b="b"/>
            <a:pathLst>
              <a:path w="8382000" h="746760">
                <a:moveTo>
                  <a:pt x="8257540" y="0"/>
                </a:moveTo>
                <a:lnTo>
                  <a:pt x="124460" y="0"/>
                </a:lnTo>
                <a:lnTo>
                  <a:pt x="76016" y="9784"/>
                </a:lnTo>
                <a:lnTo>
                  <a:pt x="36455" y="36464"/>
                </a:lnTo>
                <a:lnTo>
                  <a:pt x="9781" y="76027"/>
                </a:lnTo>
                <a:lnTo>
                  <a:pt x="0" y="124460"/>
                </a:lnTo>
                <a:lnTo>
                  <a:pt x="0" y="622300"/>
                </a:lnTo>
                <a:lnTo>
                  <a:pt x="9781" y="670732"/>
                </a:lnTo>
                <a:lnTo>
                  <a:pt x="36455" y="710295"/>
                </a:lnTo>
                <a:lnTo>
                  <a:pt x="76016" y="736975"/>
                </a:lnTo>
                <a:lnTo>
                  <a:pt x="124460" y="746760"/>
                </a:lnTo>
                <a:lnTo>
                  <a:pt x="8257540" y="746760"/>
                </a:lnTo>
                <a:lnTo>
                  <a:pt x="8305972" y="736975"/>
                </a:lnTo>
                <a:lnTo>
                  <a:pt x="8345535" y="710295"/>
                </a:lnTo>
                <a:lnTo>
                  <a:pt x="8372215" y="670732"/>
                </a:lnTo>
                <a:lnTo>
                  <a:pt x="8382000" y="622300"/>
                </a:lnTo>
                <a:lnTo>
                  <a:pt x="8382000" y="124460"/>
                </a:lnTo>
                <a:lnTo>
                  <a:pt x="8372215" y="76027"/>
                </a:lnTo>
                <a:lnTo>
                  <a:pt x="8345535" y="36464"/>
                </a:lnTo>
                <a:lnTo>
                  <a:pt x="8305972" y="9784"/>
                </a:lnTo>
                <a:lnTo>
                  <a:pt x="8257540" y="0"/>
                </a:lnTo>
                <a:close/>
              </a:path>
            </a:pathLst>
          </a:custGeom>
          <a:solidFill>
            <a:srgbClr val="F9C09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2357" y="2057810"/>
            <a:ext cx="3630745" cy="333276"/>
          </a:xfrm>
          <a:custGeom>
            <a:avLst/>
            <a:gdLst/>
            <a:ahLst/>
            <a:cxnLst/>
            <a:rect l="l" t="t" r="r" b="b"/>
            <a:pathLst>
              <a:path w="8382000" h="746760">
                <a:moveTo>
                  <a:pt x="0" y="124460"/>
                </a:moveTo>
                <a:lnTo>
                  <a:pt x="9781" y="76027"/>
                </a:lnTo>
                <a:lnTo>
                  <a:pt x="36455" y="36464"/>
                </a:lnTo>
                <a:lnTo>
                  <a:pt x="76016" y="9784"/>
                </a:lnTo>
                <a:lnTo>
                  <a:pt x="124460" y="0"/>
                </a:lnTo>
                <a:lnTo>
                  <a:pt x="8257540" y="0"/>
                </a:lnTo>
                <a:lnTo>
                  <a:pt x="8305972" y="9784"/>
                </a:lnTo>
                <a:lnTo>
                  <a:pt x="8345535" y="36464"/>
                </a:lnTo>
                <a:lnTo>
                  <a:pt x="8372215" y="76027"/>
                </a:lnTo>
                <a:lnTo>
                  <a:pt x="8382000" y="124460"/>
                </a:lnTo>
                <a:lnTo>
                  <a:pt x="8382000" y="622300"/>
                </a:lnTo>
                <a:lnTo>
                  <a:pt x="8372215" y="670732"/>
                </a:lnTo>
                <a:lnTo>
                  <a:pt x="8345535" y="710295"/>
                </a:lnTo>
                <a:lnTo>
                  <a:pt x="8305972" y="736975"/>
                </a:lnTo>
                <a:lnTo>
                  <a:pt x="8257540" y="746760"/>
                </a:lnTo>
                <a:lnTo>
                  <a:pt x="124460" y="746760"/>
                </a:lnTo>
                <a:lnTo>
                  <a:pt x="76016" y="736975"/>
                </a:lnTo>
                <a:lnTo>
                  <a:pt x="36455" y="710295"/>
                </a:lnTo>
                <a:lnTo>
                  <a:pt x="9781" y="670732"/>
                </a:lnTo>
                <a:lnTo>
                  <a:pt x="0" y="622300"/>
                </a:lnTo>
                <a:lnTo>
                  <a:pt x="0" y="12446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32357" y="2495151"/>
            <a:ext cx="3630745" cy="327892"/>
          </a:xfrm>
          <a:custGeom>
            <a:avLst/>
            <a:gdLst/>
            <a:ahLst/>
            <a:cxnLst/>
            <a:rect l="l" t="t" r="r" b="b"/>
            <a:pathLst>
              <a:path w="8382000" h="734695">
                <a:moveTo>
                  <a:pt x="8259572" y="0"/>
                </a:moveTo>
                <a:lnTo>
                  <a:pt x="122428" y="0"/>
                </a:lnTo>
                <a:lnTo>
                  <a:pt x="74773" y="9621"/>
                </a:lnTo>
                <a:lnTo>
                  <a:pt x="35858" y="35858"/>
                </a:lnTo>
                <a:lnTo>
                  <a:pt x="9621" y="74773"/>
                </a:lnTo>
                <a:lnTo>
                  <a:pt x="0" y="122427"/>
                </a:lnTo>
                <a:lnTo>
                  <a:pt x="0" y="612139"/>
                </a:lnTo>
                <a:lnTo>
                  <a:pt x="9621" y="659794"/>
                </a:lnTo>
                <a:lnTo>
                  <a:pt x="35858" y="698709"/>
                </a:lnTo>
                <a:lnTo>
                  <a:pt x="74773" y="724946"/>
                </a:lnTo>
                <a:lnTo>
                  <a:pt x="122428" y="734567"/>
                </a:lnTo>
                <a:lnTo>
                  <a:pt x="8259572" y="734567"/>
                </a:lnTo>
                <a:lnTo>
                  <a:pt x="8307204" y="724946"/>
                </a:lnTo>
                <a:lnTo>
                  <a:pt x="8346122" y="698709"/>
                </a:lnTo>
                <a:lnTo>
                  <a:pt x="8372371" y="659794"/>
                </a:lnTo>
                <a:lnTo>
                  <a:pt x="8382000" y="612139"/>
                </a:lnTo>
                <a:lnTo>
                  <a:pt x="8382000" y="122427"/>
                </a:lnTo>
                <a:lnTo>
                  <a:pt x="8372371" y="74773"/>
                </a:lnTo>
                <a:lnTo>
                  <a:pt x="8346122" y="35858"/>
                </a:lnTo>
                <a:lnTo>
                  <a:pt x="8307204" y="9621"/>
                </a:lnTo>
                <a:lnTo>
                  <a:pt x="8259572" y="0"/>
                </a:lnTo>
                <a:close/>
              </a:path>
            </a:pathLst>
          </a:custGeom>
          <a:solidFill>
            <a:srgbClr val="B7DE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32357" y="2495151"/>
            <a:ext cx="3630745" cy="327892"/>
          </a:xfrm>
          <a:custGeom>
            <a:avLst/>
            <a:gdLst/>
            <a:ahLst/>
            <a:cxnLst/>
            <a:rect l="l" t="t" r="r" b="b"/>
            <a:pathLst>
              <a:path w="8382000" h="734695">
                <a:moveTo>
                  <a:pt x="0" y="122427"/>
                </a:moveTo>
                <a:lnTo>
                  <a:pt x="9621" y="74773"/>
                </a:lnTo>
                <a:lnTo>
                  <a:pt x="35858" y="35858"/>
                </a:lnTo>
                <a:lnTo>
                  <a:pt x="74773" y="9621"/>
                </a:lnTo>
                <a:lnTo>
                  <a:pt x="122428" y="0"/>
                </a:lnTo>
                <a:lnTo>
                  <a:pt x="8259572" y="0"/>
                </a:lnTo>
                <a:lnTo>
                  <a:pt x="8307204" y="9621"/>
                </a:lnTo>
                <a:lnTo>
                  <a:pt x="8346122" y="35858"/>
                </a:lnTo>
                <a:lnTo>
                  <a:pt x="8372371" y="74773"/>
                </a:lnTo>
                <a:lnTo>
                  <a:pt x="8382000" y="122427"/>
                </a:lnTo>
                <a:lnTo>
                  <a:pt x="8382000" y="612139"/>
                </a:lnTo>
                <a:lnTo>
                  <a:pt x="8372371" y="659794"/>
                </a:lnTo>
                <a:lnTo>
                  <a:pt x="8346122" y="698709"/>
                </a:lnTo>
                <a:lnTo>
                  <a:pt x="8307204" y="724946"/>
                </a:lnTo>
                <a:lnTo>
                  <a:pt x="8259572" y="734567"/>
                </a:lnTo>
                <a:lnTo>
                  <a:pt x="122428" y="734567"/>
                </a:lnTo>
                <a:lnTo>
                  <a:pt x="74773" y="724946"/>
                </a:lnTo>
                <a:lnTo>
                  <a:pt x="35858" y="698709"/>
                </a:lnTo>
                <a:lnTo>
                  <a:pt x="9621" y="659794"/>
                </a:lnTo>
                <a:lnTo>
                  <a:pt x="0" y="612139"/>
                </a:lnTo>
                <a:lnTo>
                  <a:pt x="0" y="122427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70623" y="451828"/>
            <a:ext cx="3523198" cy="2340239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7522">
              <a:lnSpc>
                <a:spcPts val="884"/>
              </a:lnSpc>
              <a:spcBef>
                <a:spcPts val="44"/>
              </a:spcBef>
            </a:pPr>
            <a:r>
              <a:rPr spc="-4" dirty="0">
                <a:latin typeface="Arial"/>
                <a:cs typeface="Arial"/>
              </a:rPr>
              <a:t>Các 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2" dirty="0">
                <a:latin typeface="Arial"/>
                <a:cs typeface="Arial"/>
              </a:rPr>
              <a:t>&lt;canvas&gt; trong HTML5 </a:t>
            </a:r>
            <a:r>
              <a:rPr dirty="0">
                <a:latin typeface="Arial"/>
                <a:cs typeface="Arial"/>
              </a:rPr>
              <a:t>có thể </a:t>
            </a:r>
            <a:r>
              <a:rPr spc="-2" dirty="0">
                <a:latin typeface="Arial"/>
                <a:cs typeface="Arial"/>
              </a:rPr>
              <a:t>được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2" dirty="0">
                <a:latin typeface="Arial"/>
                <a:cs typeface="Arial"/>
              </a:rPr>
              <a:t>dụng để </a:t>
            </a:r>
            <a:r>
              <a:rPr dirty="0">
                <a:latin typeface="Arial"/>
                <a:cs typeface="Arial"/>
              </a:rPr>
              <a:t>vẽ các </a:t>
            </a:r>
            <a:r>
              <a:rPr spc="-2" dirty="0" err="1">
                <a:latin typeface="Arial"/>
                <a:cs typeface="Arial"/>
              </a:rPr>
              <a:t>mẫu</a:t>
            </a:r>
            <a:r>
              <a:rPr spc="24" dirty="0">
                <a:latin typeface="Arial"/>
                <a:cs typeface="Arial"/>
              </a:rPr>
              <a:t> </a:t>
            </a:r>
            <a:r>
              <a:rPr spc="-2" dirty="0" err="1" smtClean="0">
                <a:latin typeface="Arial"/>
                <a:cs typeface="Arial"/>
              </a:rPr>
              <a:t>hình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dirty="0" err="1" smtClean="0">
                <a:latin typeface="Arial"/>
                <a:cs typeface="Arial"/>
              </a:rPr>
              <a:t>trên</a:t>
            </a:r>
            <a:r>
              <a:rPr dirty="0" smtClean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các </a:t>
            </a:r>
            <a:r>
              <a:rPr spc="-2" dirty="0">
                <a:latin typeface="Arial"/>
                <a:cs typeface="Arial"/>
              </a:rPr>
              <a:t>trang </a:t>
            </a:r>
            <a:r>
              <a:rPr spc="-7" dirty="0">
                <a:latin typeface="Arial"/>
                <a:cs typeface="Arial"/>
              </a:rPr>
              <a:t>web </a:t>
            </a:r>
            <a:r>
              <a:rPr spc="-2" dirty="0">
                <a:latin typeface="Arial"/>
                <a:cs typeface="Arial"/>
              </a:rPr>
              <a:t>cũng như để </a:t>
            </a:r>
            <a:r>
              <a:rPr dirty="0">
                <a:latin typeface="Arial"/>
                <a:cs typeface="Arial"/>
              </a:rPr>
              <a:t>vẽ </a:t>
            </a:r>
            <a:r>
              <a:rPr spc="-2" dirty="0">
                <a:latin typeface="Arial"/>
                <a:cs typeface="Arial"/>
              </a:rPr>
              <a:t>đồ họa </a:t>
            </a:r>
            <a:r>
              <a:rPr spc="-4" dirty="0">
                <a:latin typeface="Arial"/>
                <a:cs typeface="Arial"/>
              </a:rPr>
              <a:t>động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4" dirty="0">
                <a:latin typeface="Arial"/>
                <a:cs typeface="Arial"/>
              </a:rPr>
              <a:t>dụng</a:t>
            </a:r>
            <a:r>
              <a:rPr spc="48" dirty="0">
                <a:latin typeface="Arial"/>
                <a:cs typeface="Arial"/>
              </a:rPr>
              <a:t> </a:t>
            </a:r>
            <a:r>
              <a:rPr spc="-2" dirty="0">
                <a:latin typeface="Arial"/>
                <a:cs typeface="Arial"/>
              </a:rPr>
              <a:t>JavaScript.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18"/>
              </a:spcBef>
            </a:pPr>
            <a:endParaRPr sz="1200" dirty="0">
              <a:latin typeface="Times New Roman"/>
              <a:cs typeface="Times New Roman"/>
            </a:endParaRPr>
          </a:p>
          <a:p>
            <a:pPr marL="6964" marR="74658" algn="just">
              <a:lnSpc>
                <a:spcPct val="86500"/>
              </a:lnSpc>
              <a:spcBef>
                <a:spcPts val="2"/>
              </a:spcBef>
            </a:pPr>
            <a:r>
              <a:rPr spc="-4" dirty="0">
                <a:latin typeface="Arial"/>
                <a:cs typeface="Arial"/>
              </a:rPr>
              <a:t>Các </a:t>
            </a:r>
            <a:r>
              <a:rPr spc="-7" dirty="0">
                <a:latin typeface="Arial"/>
                <a:cs typeface="Arial"/>
              </a:rPr>
              <a:t>yếu </a:t>
            </a:r>
            <a:r>
              <a:rPr dirty="0">
                <a:latin typeface="Arial"/>
                <a:cs typeface="Arial"/>
              </a:rPr>
              <a:t>tố </a:t>
            </a:r>
            <a:r>
              <a:rPr spc="-2" dirty="0">
                <a:latin typeface="Arial"/>
                <a:cs typeface="Arial"/>
              </a:rPr>
              <a:t>&lt;canvas&gt; được </a:t>
            </a:r>
            <a:r>
              <a:rPr spc="-4" dirty="0">
                <a:latin typeface="Arial"/>
                <a:cs typeface="Arial"/>
              </a:rPr>
              <a:t>biểu diễn như </a:t>
            </a:r>
            <a:r>
              <a:rPr spc="-2" dirty="0">
                <a:latin typeface="Arial"/>
                <a:cs typeface="Arial"/>
              </a:rPr>
              <a:t>một hình </a:t>
            </a:r>
            <a:r>
              <a:rPr dirty="0">
                <a:latin typeface="Arial"/>
                <a:cs typeface="Arial"/>
              </a:rPr>
              <a:t>chữ </a:t>
            </a:r>
            <a:r>
              <a:rPr spc="-4" dirty="0">
                <a:latin typeface="Arial"/>
                <a:cs typeface="Arial"/>
              </a:rPr>
              <a:t>nhật </a:t>
            </a:r>
            <a:r>
              <a:rPr dirty="0">
                <a:latin typeface="Arial"/>
                <a:cs typeface="Arial"/>
              </a:rPr>
              <a:t>trên </a:t>
            </a:r>
            <a:r>
              <a:rPr spc="-2" dirty="0">
                <a:latin typeface="Arial"/>
                <a:cs typeface="Arial"/>
              </a:rPr>
              <a:t>một trang </a:t>
            </a:r>
            <a:r>
              <a:rPr dirty="0">
                <a:latin typeface="Arial"/>
                <a:cs typeface="Arial"/>
              </a:rPr>
              <a:t>và  cho </a:t>
            </a:r>
            <a:r>
              <a:rPr spc="-2" dirty="0">
                <a:latin typeface="Arial"/>
                <a:cs typeface="Arial"/>
              </a:rPr>
              <a:t>phép </a:t>
            </a:r>
            <a:r>
              <a:rPr spc="-4" dirty="0">
                <a:latin typeface="Arial"/>
                <a:cs typeface="Arial"/>
              </a:rPr>
              <a:t>người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2" dirty="0">
                <a:latin typeface="Arial"/>
                <a:cs typeface="Arial"/>
              </a:rPr>
              <a:t>dụng để </a:t>
            </a:r>
            <a:r>
              <a:rPr dirty="0">
                <a:latin typeface="Arial"/>
                <a:cs typeface="Arial"/>
              </a:rPr>
              <a:t>vẽ </a:t>
            </a:r>
            <a:r>
              <a:rPr spc="-2" dirty="0">
                <a:latin typeface="Arial"/>
                <a:cs typeface="Arial"/>
              </a:rPr>
              <a:t>vòng cung, </a:t>
            </a:r>
            <a:r>
              <a:rPr dirty="0">
                <a:latin typeface="Arial"/>
                <a:cs typeface="Arial"/>
              </a:rPr>
              <a:t>văn </a:t>
            </a:r>
            <a:r>
              <a:rPr spc="-2" dirty="0">
                <a:latin typeface="Arial"/>
                <a:cs typeface="Arial"/>
              </a:rPr>
              <a:t>bản, hình </a:t>
            </a:r>
            <a:r>
              <a:rPr spc="-4" dirty="0">
                <a:latin typeface="Arial"/>
                <a:cs typeface="Arial"/>
              </a:rPr>
              <a:t>dạng, </a:t>
            </a:r>
            <a:r>
              <a:rPr spc="-2" dirty="0">
                <a:latin typeface="Arial"/>
                <a:cs typeface="Arial"/>
              </a:rPr>
              <a:t>độ dốc, </a:t>
            </a:r>
            <a:r>
              <a:rPr dirty="0">
                <a:latin typeface="Arial"/>
                <a:cs typeface="Arial"/>
              </a:rPr>
              <a:t>và </a:t>
            </a:r>
            <a:r>
              <a:rPr spc="-2" dirty="0">
                <a:latin typeface="Arial"/>
                <a:cs typeface="Arial"/>
              </a:rPr>
              <a:t>các  mẫu.</a:t>
            </a:r>
            <a:endParaRPr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1000" dirty="0">
              <a:latin typeface="Times New Roman"/>
              <a:cs typeface="Times New Roman"/>
            </a:endParaRPr>
          </a:p>
          <a:p>
            <a:pPr marL="5850" marR="74658">
              <a:lnSpc>
                <a:spcPts val="820"/>
              </a:lnSpc>
            </a:pPr>
            <a:r>
              <a:rPr spc="-2" dirty="0">
                <a:latin typeface="Arial"/>
                <a:cs typeface="Arial"/>
              </a:rPr>
              <a:t>Các &lt;canvas&gt; trong HTML5 là như </a:t>
            </a:r>
            <a:r>
              <a:rPr dirty="0">
                <a:latin typeface="Arial"/>
                <a:cs typeface="Arial"/>
              </a:rPr>
              <a:t>&lt;div&gt;, </a:t>
            </a:r>
            <a:r>
              <a:rPr spc="-2" dirty="0">
                <a:latin typeface="Arial"/>
                <a:cs typeface="Arial"/>
              </a:rPr>
              <a:t>&lt;table&gt;, hoặc </a:t>
            </a:r>
            <a:r>
              <a:rPr dirty="0">
                <a:latin typeface="Arial"/>
                <a:cs typeface="Arial"/>
              </a:rPr>
              <a:t>&lt;a&gt; thẻ </a:t>
            </a:r>
            <a:r>
              <a:rPr spc="-4" dirty="0">
                <a:latin typeface="Arial"/>
                <a:cs typeface="Arial"/>
              </a:rPr>
              <a:t>ngoại </a:t>
            </a:r>
            <a:r>
              <a:rPr dirty="0">
                <a:latin typeface="Arial"/>
                <a:cs typeface="Arial"/>
              </a:rPr>
              <a:t>trừ các  </a:t>
            </a:r>
            <a:r>
              <a:rPr spc="-2" dirty="0">
                <a:latin typeface="Arial"/>
                <a:cs typeface="Arial"/>
              </a:rPr>
              <a:t>nội dung được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4" dirty="0">
                <a:latin typeface="Arial"/>
                <a:cs typeface="Arial"/>
              </a:rPr>
              <a:t>dụng </a:t>
            </a:r>
            <a:r>
              <a:rPr spc="-2" dirty="0">
                <a:latin typeface="Arial"/>
                <a:cs typeface="Arial"/>
              </a:rPr>
              <a:t>trong nó là ra thông qua</a:t>
            </a:r>
            <a:r>
              <a:rPr spc="35" dirty="0">
                <a:latin typeface="Arial"/>
                <a:cs typeface="Arial"/>
              </a:rPr>
              <a:t> </a:t>
            </a:r>
            <a:r>
              <a:rPr spc="-2" dirty="0">
                <a:latin typeface="Arial"/>
                <a:cs typeface="Arial"/>
              </a:rPr>
              <a:t>JavaScript.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4"/>
              </a:spcBef>
            </a:pPr>
            <a:endParaRPr sz="1200" dirty="0">
              <a:latin typeface="Times New Roman"/>
              <a:cs typeface="Times New Roman"/>
            </a:endParaRPr>
          </a:p>
          <a:p>
            <a:pPr marL="5571" marR="2229">
              <a:lnSpc>
                <a:spcPts val="820"/>
              </a:lnSpc>
            </a:pPr>
            <a:r>
              <a:rPr spc="-2" dirty="0">
                <a:latin typeface="Arial"/>
                <a:cs typeface="Arial"/>
              </a:rPr>
              <a:t>Các 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2" dirty="0">
                <a:latin typeface="Arial"/>
                <a:cs typeface="Arial"/>
              </a:rPr>
              <a:t>&lt;canvas&gt; không chứa bất </a:t>
            </a:r>
            <a:r>
              <a:rPr dirty="0">
                <a:latin typeface="Arial"/>
                <a:cs typeface="Arial"/>
              </a:rPr>
              <a:t>kỳ khả </a:t>
            </a:r>
            <a:r>
              <a:rPr spc="-2" dirty="0">
                <a:latin typeface="Arial"/>
                <a:cs typeface="Arial"/>
              </a:rPr>
              <a:t>năng </a:t>
            </a:r>
            <a:r>
              <a:rPr dirty="0">
                <a:latin typeface="Arial"/>
                <a:cs typeface="Arial"/>
              </a:rPr>
              <a:t>vẽ, </a:t>
            </a:r>
            <a:r>
              <a:rPr spc="-2" dirty="0">
                <a:latin typeface="Arial"/>
                <a:cs typeface="Arial"/>
              </a:rPr>
              <a:t>thay </a:t>
            </a:r>
            <a:r>
              <a:rPr dirty="0">
                <a:latin typeface="Arial"/>
                <a:cs typeface="Arial"/>
              </a:rPr>
              <a:t>vào </a:t>
            </a:r>
            <a:r>
              <a:rPr spc="-2" dirty="0">
                <a:latin typeface="Arial"/>
                <a:cs typeface="Arial"/>
              </a:rPr>
              <a:t>đó, </a:t>
            </a:r>
            <a:r>
              <a:rPr dirty="0">
                <a:latin typeface="Arial"/>
                <a:cs typeface="Arial"/>
              </a:rPr>
              <a:t>các </a:t>
            </a:r>
            <a:r>
              <a:rPr spc="-2" dirty="0">
                <a:latin typeface="Arial"/>
                <a:cs typeface="Arial"/>
              </a:rPr>
              <a:t>bản </a:t>
            </a:r>
            <a:r>
              <a:rPr dirty="0">
                <a:latin typeface="Arial"/>
                <a:cs typeface="Arial"/>
              </a:rPr>
              <a:t>vẽ  </a:t>
            </a:r>
            <a:r>
              <a:rPr spc="-2" dirty="0">
                <a:latin typeface="Arial"/>
                <a:cs typeface="Arial"/>
              </a:rPr>
              <a:t>được thực hiện bằng </a:t>
            </a:r>
            <a:r>
              <a:rPr dirty="0">
                <a:latin typeface="Arial"/>
                <a:cs typeface="Arial"/>
              </a:rPr>
              <a:t>cách sử </a:t>
            </a:r>
            <a:r>
              <a:rPr spc="-2" dirty="0">
                <a:latin typeface="Arial"/>
                <a:cs typeface="Arial"/>
              </a:rPr>
              <a:t>dụng mã</a:t>
            </a:r>
            <a:r>
              <a:rPr spc="22" dirty="0">
                <a:latin typeface="Arial"/>
                <a:cs typeface="Arial"/>
              </a:rPr>
              <a:t> </a:t>
            </a:r>
            <a:r>
              <a:rPr spc="-2" dirty="0">
                <a:latin typeface="Arial"/>
                <a:cs typeface="Arial"/>
              </a:rPr>
              <a:t>JavaScript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11"/>
              </a:spcBef>
            </a:pPr>
            <a:endParaRPr sz="1200" dirty="0">
              <a:latin typeface="Times New Roman"/>
              <a:cs typeface="Times New Roman"/>
            </a:endParaRPr>
          </a:p>
          <a:p>
            <a:pPr marL="6964">
              <a:lnSpc>
                <a:spcPts val="884"/>
              </a:lnSpc>
            </a:pPr>
            <a:r>
              <a:rPr spc="-2" dirty="0">
                <a:latin typeface="Arial"/>
                <a:cs typeface="Arial"/>
              </a:rPr>
              <a:t>Để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2" dirty="0">
                <a:latin typeface="Arial"/>
                <a:cs typeface="Arial"/>
              </a:rPr>
              <a:t>dụng 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2" dirty="0">
                <a:latin typeface="Arial"/>
                <a:cs typeface="Arial"/>
              </a:rPr>
              <a:t>&lt;canvas&gt;, </a:t>
            </a:r>
            <a:r>
              <a:rPr spc="-4" dirty="0">
                <a:latin typeface="Arial"/>
                <a:cs typeface="Arial"/>
              </a:rPr>
              <a:t>người </a:t>
            </a:r>
            <a:r>
              <a:rPr spc="-2" dirty="0">
                <a:latin typeface="Arial"/>
                <a:cs typeface="Arial"/>
              </a:rPr>
              <a:t>dùng phải thêm thẻ &lt;canvas&gt; </a:t>
            </a:r>
            <a:r>
              <a:rPr spc="-2" dirty="0" err="1">
                <a:latin typeface="Arial"/>
                <a:cs typeface="Arial"/>
              </a:rPr>
              <a:t>trên</a:t>
            </a:r>
            <a:r>
              <a:rPr spc="50" dirty="0">
                <a:latin typeface="Arial"/>
                <a:cs typeface="Arial"/>
              </a:rPr>
              <a:t> </a:t>
            </a:r>
            <a:r>
              <a:rPr spc="-2" dirty="0" err="1" smtClean="0">
                <a:latin typeface="Arial"/>
                <a:cs typeface="Arial"/>
              </a:rPr>
              <a:t>trang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spc="-2" dirty="0" smtClean="0">
                <a:latin typeface="Arial"/>
                <a:cs typeface="Arial"/>
              </a:rPr>
              <a:t>HTML</a:t>
            </a:r>
            <a:r>
              <a:rPr spc="-2" dirty="0">
                <a:latin typeface="Arial"/>
                <a:cs typeface="Arial"/>
              </a:rPr>
              <a:t>.</a:t>
            </a:r>
            <a:endParaRPr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900" dirty="0">
              <a:latin typeface="Times New Roman"/>
              <a:cs typeface="Times New Roman"/>
            </a:endParaRPr>
          </a:p>
          <a:p>
            <a:pPr marL="6686" marR="30365">
              <a:lnSpc>
                <a:spcPts val="820"/>
              </a:lnSpc>
              <a:spcBef>
                <a:spcPts val="722"/>
              </a:spcBef>
            </a:pPr>
            <a:r>
              <a:rPr dirty="0">
                <a:latin typeface="Arial"/>
                <a:cs typeface="Arial"/>
              </a:rPr>
              <a:t>Sử </a:t>
            </a:r>
            <a:r>
              <a:rPr spc="-4" dirty="0">
                <a:latin typeface="Arial"/>
                <a:cs typeface="Arial"/>
              </a:rPr>
              <a:t>dụng </a:t>
            </a:r>
            <a:r>
              <a:rPr spc="-2" dirty="0">
                <a:latin typeface="Arial"/>
                <a:cs typeface="Arial"/>
              </a:rPr>
              <a:t>&lt;canvas&gt; </a:t>
            </a:r>
            <a:r>
              <a:rPr dirty="0">
                <a:latin typeface="Arial"/>
                <a:cs typeface="Arial"/>
              </a:rPr>
              <a:t>với </a:t>
            </a:r>
            <a:r>
              <a:rPr spc="-2" dirty="0">
                <a:latin typeface="Arial"/>
                <a:cs typeface="Arial"/>
              </a:rPr>
              <a:t>JavaScript </a:t>
            </a:r>
            <a:r>
              <a:rPr dirty="0">
                <a:latin typeface="Arial"/>
                <a:cs typeface="Arial"/>
              </a:rPr>
              <a:t>cải </a:t>
            </a:r>
            <a:r>
              <a:rPr spc="-2" dirty="0">
                <a:latin typeface="Arial"/>
                <a:cs typeface="Arial"/>
              </a:rPr>
              <a:t>thiện hiệu suất tổng </a:t>
            </a:r>
            <a:r>
              <a:rPr dirty="0">
                <a:latin typeface="Arial"/>
                <a:cs typeface="Arial"/>
              </a:rPr>
              <a:t>thể của </a:t>
            </a:r>
            <a:r>
              <a:rPr spc="-2" dirty="0">
                <a:latin typeface="Arial"/>
                <a:cs typeface="Arial"/>
              </a:rPr>
              <a:t>trang </a:t>
            </a:r>
            <a:r>
              <a:rPr spc="-9" dirty="0">
                <a:latin typeface="Arial"/>
                <a:cs typeface="Arial"/>
              </a:rPr>
              <a:t>web </a:t>
            </a:r>
            <a:r>
              <a:rPr dirty="0" err="1">
                <a:latin typeface="Arial"/>
                <a:cs typeface="Arial"/>
              </a:rPr>
              <a:t>và</a:t>
            </a:r>
            <a:r>
              <a:rPr dirty="0">
                <a:latin typeface="Arial"/>
                <a:cs typeface="Arial"/>
              </a:rPr>
              <a:t> </a:t>
            </a:r>
            <a:r>
              <a:rPr spc="-2" dirty="0" err="1" smtClean="0">
                <a:latin typeface="Arial"/>
                <a:cs typeface="Arial"/>
              </a:rPr>
              <a:t>tránh</a:t>
            </a:r>
            <a:r>
              <a:rPr spc="-2" dirty="0" smtClean="0">
                <a:latin typeface="Arial"/>
                <a:cs typeface="Arial"/>
              </a:rPr>
              <a:t> </a:t>
            </a:r>
            <a:r>
              <a:rPr spc="-4" dirty="0">
                <a:latin typeface="Arial"/>
                <a:cs typeface="Arial"/>
              </a:rPr>
              <a:t>yêu </a:t>
            </a:r>
            <a:r>
              <a:rPr dirty="0">
                <a:latin typeface="Arial"/>
                <a:cs typeface="Arial"/>
              </a:rPr>
              <a:t>cầu tải </a:t>
            </a:r>
            <a:r>
              <a:rPr spc="-2" dirty="0">
                <a:latin typeface="Arial"/>
                <a:cs typeface="Arial"/>
              </a:rPr>
              <a:t>hình ảnh </a:t>
            </a:r>
            <a:r>
              <a:rPr dirty="0">
                <a:latin typeface="Arial"/>
                <a:cs typeface="Arial"/>
              </a:rPr>
              <a:t>từ các </a:t>
            </a:r>
            <a:r>
              <a:rPr spc="-2" dirty="0">
                <a:latin typeface="Arial"/>
                <a:cs typeface="Arial"/>
              </a:rPr>
              <a:t>trang</a:t>
            </a:r>
            <a:r>
              <a:rPr spc="18" dirty="0">
                <a:latin typeface="Arial"/>
                <a:cs typeface="Arial"/>
              </a:rPr>
              <a:t> </a:t>
            </a:r>
            <a:r>
              <a:rPr spc="-7" dirty="0">
                <a:latin typeface="Arial"/>
                <a:cs typeface="Arial"/>
              </a:rPr>
              <a:t>web.</a:t>
            </a:r>
            <a:endParaRPr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68309"/>
            <a:ext cx="2283519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Làm việc </a:t>
            </a:r>
            <a:r>
              <a:rPr spc="-9" dirty="0"/>
              <a:t>với </a:t>
            </a:r>
            <a:r>
              <a:rPr spc="-2" dirty="0"/>
              <a:t>hình ảnh</a:t>
            </a:r>
            <a:r>
              <a:rPr spc="-24" dirty="0"/>
              <a:t> </a:t>
            </a:r>
            <a:r>
              <a:rPr dirty="0"/>
              <a:t>2-3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30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64306" y="407980"/>
            <a:ext cx="3130968" cy="230623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700" spc="-2" dirty="0">
                <a:latin typeface="Courier New"/>
                <a:cs typeface="Courier New"/>
              </a:rPr>
              <a:t>&lt;script&gt;</a:t>
            </a:r>
            <a:endParaRPr sz="700">
              <a:latin typeface="Courier New"/>
              <a:cs typeface="Courier New"/>
            </a:endParaRPr>
          </a:p>
          <a:p>
            <a:pPr marL="326211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window.onload =</a:t>
            </a:r>
            <a:r>
              <a:rPr sz="700" spc="4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function()</a:t>
            </a:r>
            <a:endParaRPr sz="700">
              <a:latin typeface="Courier New"/>
              <a:cs typeface="Courier New"/>
            </a:endParaRPr>
          </a:p>
          <a:p>
            <a:pPr marL="326211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{</a:t>
            </a:r>
            <a:endParaRPr sz="700">
              <a:latin typeface="Courier New"/>
              <a:cs typeface="Courier New"/>
            </a:endParaRPr>
          </a:p>
          <a:p>
            <a:pPr marL="434019" marR="160459">
              <a:lnSpc>
                <a:spcPct val="101899"/>
              </a:lnSpc>
            </a:pPr>
            <a:r>
              <a:rPr sz="700" spc="-2" dirty="0">
                <a:latin typeface="Courier New"/>
                <a:cs typeface="Courier New"/>
              </a:rPr>
              <a:t>var canvas = document.getElementById(“mCanvas”);  var ctext =</a:t>
            </a:r>
            <a:r>
              <a:rPr sz="700" spc="13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canvas.getContext(“2d”);</a:t>
            </a:r>
            <a:endParaRPr sz="700">
              <a:latin typeface="Courier New"/>
              <a:cs typeface="Courier New"/>
            </a:endParaRPr>
          </a:p>
          <a:p>
            <a:pPr marL="434019" marR="1340500">
              <a:lnSpc>
                <a:spcPct val="101899"/>
              </a:lnSpc>
              <a:spcBef>
                <a:spcPts val="7"/>
              </a:spcBef>
            </a:pPr>
            <a:r>
              <a:rPr sz="700" spc="-2" dirty="0">
                <a:latin typeface="Courier New"/>
                <a:cs typeface="Courier New"/>
              </a:rPr>
              <a:t>var imgObj = new Image();  imgObj.onload =</a:t>
            </a:r>
            <a:r>
              <a:rPr sz="700" spc="-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function()</a:t>
            </a:r>
            <a:endParaRPr sz="700">
              <a:latin typeface="Courier New"/>
              <a:cs typeface="Courier New"/>
            </a:endParaRPr>
          </a:p>
          <a:p>
            <a:pPr marL="434019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{</a:t>
            </a:r>
            <a:endParaRPr sz="700">
              <a:latin typeface="Courier New"/>
              <a:cs typeface="Courier New"/>
            </a:endParaRPr>
          </a:p>
          <a:p>
            <a:pPr marL="434019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ctext.drawImage(imgObj, 69,</a:t>
            </a:r>
            <a:r>
              <a:rPr sz="700" spc="7" dirty="0">
                <a:latin typeface="Courier New"/>
                <a:cs typeface="Courier New"/>
              </a:rPr>
              <a:t> </a:t>
            </a:r>
            <a:r>
              <a:rPr sz="700" spc="-4" dirty="0">
                <a:latin typeface="Courier New"/>
                <a:cs typeface="Courier New"/>
              </a:rPr>
              <a:t>50);</a:t>
            </a:r>
            <a:endParaRPr sz="700">
              <a:latin typeface="Courier New"/>
              <a:cs typeface="Courier New"/>
            </a:endParaRPr>
          </a:p>
          <a:p>
            <a:pPr marL="434019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};</a:t>
            </a:r>
            <a:endParaRPr sz="700">
              <a:latin typeface="Courier New"/>
              <a:cs typeface="Courier New"/>
            </a:endParaRPr>
          </a:p>
          <a:p>
            <a:pPr marL="434019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imgObj.src =</a:t>
            </a:r>
            <a:r>
              <a:rPr sz="700" spc="2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“bird.jpg”;</a:t>
            </a:r>
            <a:endParaRPr sz="700">
              <a:latin typeface="Courier New"/>
              <a:cs typeface="Courier New"/>
            </a:endParaRPr>
          </a:p>
          <a:p>
            <a:pPr marL="326211">
              <a:spcBef>
                <a:spcPts val="22"/>
              </a:spcBef>
            </a:pPr>
            <a:r>
              <a:rPr sz="700" dirty="0">
                <a:latin typeface="Courier New"/>
                <a:cs typeface="Courier New"/>
              </a:rPr>
              <a:t>};</a:t>
            </a:r>
            <a:endParaRPr sz="700">
              <a:latin typeface="Courier New"/>
              <a:cs typeface="Courier New"/>
            </a:endParaRPr>
          </a:p>
          <a:p>
            <a:pPr marR="2139452" algn="ctr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&lt;/script&gt;</a:t>
            </a:r>
            <a:endParaRPr sz="700">
              <a:latin typeface="Courier New"/>
              <a:cs typeface="Courier New"/>
            </a:endParaRPr>
          </a:p>
          <a:p>
            <a:pPr marL="5571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>
              <a:latin typeface="Courier New"/>
              <a:cs typeface="Courier New"/>
            </a:endParaRPr>
          </a:p>
          <a:p>
            <a:pPr marL="5571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>
              <a:latin typeface="Courier New"/>
              <a:cs typeface="Courier New"/>
            </a:endParaRPr>
          </a:p>
          <a:p>
            <a:pPr marL="219238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&lt;canvas id=”mCanvas” width=”368”</a:t>
            </a:r>
            <a:r>
              <a:rPr sz="700" spc="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height=”300”&gt;&lt;/canvas&gt;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&lt;/body&gt;</a:t>
            </a:r>
            <a:endParaRPr sz="700">
              <a:latin typeface="Courier New"/>
              <a:cs typeface="Courier New"/>
            </a:endParaRPr>
          </a:p>
          <a:p>
            <a:pPr marL="5571">
              <a:spcBef>
                <a:spcPts val="226"/>
              </a:spcBef>
            </a:pPr>
            <a:r>
              <a:rPr sz="700" spc="-2" dirty="0">
                <a:latin typeface="Courier New"/>
                <a:cs typeface="Courier New"/>
              </a:rPr>
              <a:t>&lt;/html&gt;</a:t>
            </a:r>
            <a:endParaRPr sz="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68309"/>
            <a:ext cx="2283519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Làm việc </a:t>
            </a:r>
            <a:r>
              <a:rPr spc="-9" dirty="0"/>
              <a:t>với </a:t>
            </a:r>
            <a:r>
              <a:rPr spc="-2" dirty="0"/>
              <a:t>hình ảnh</a:t>
            </a:r>
            <a:r>
              <a:rPr spc="-24" dirty="0"/>
              <a:t> </a:t>
            </a:r>
            <a:r>
              <a:rPr dirty="0"/>
              <a:t>3-3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80377"/>
            <a:ext cx="44779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 err="1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lang="vi-VN" dirty="0">
                <a:latin typeface="Calibri"/>
                <a:cs typeface="Calibri"/>
              </a:rPr>
              <a:t>quả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91183" y="649548"/>
            <a:ext cx="1770483" cy="19091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2204302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Làm việc </a:t>
            </a:r>
            <a:r>
              <a:rPr spc="-9" dirty="0"/>
              <a:t>với </a:t>
            </a:r>
            <a:r>
              <a:rPr spc="-11" dirty="0"/>
              <a:t>văn </a:t>
            </a:r>
            <a:r>
              <a:rPr spc="-2" dirty="0"/>
              <a:t>bản</a:t>
            </a:r>
            <a:r>
              <a:rPr spc="-9" dirty="0"/>
              <a:t> </a:t>
            </a:r>
            <a:r>
              <a:rPr dirty="0"/>
              <a:t>1-5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73972"/>
            <a:ext cx="3673063" cy="2439029"/>
          </a:xfrm>
          <a:prstGeom prst="rect">
            <a:avLst/>
          </a:prstGeom>
        </p:spPr>
        <p:txBody>
          <a:bodyPr vert="horz" wrap="square" lIns="0" tIns="16157" rIns="0" bIns="0" rtlCol="0">
            <a:spAutoFit/>
          </a:bodyPr>
          <a:lstStyle/>
          <a:p>
            <a:pPr marL="125916" marR="2229" indent="-120344">
              <a:lnSpc>
                <a:spcPts val="921"/>
              </a:lnSpc>
              <a:spcBef>
                <a:spcPts val="1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HTML5 </a:t>
            </a:r>
            <a:r>
              <a:rPr spc="-2" dirty="0">
                <a:latin typeface="Calibri"/>
                <a:cs typeface="Calibri"/>
              </a:rPr>
              <a:t>canvas </a:t>
            </a:r>
            <a:r>
              <a:rPr spc="2" dirty="0">
                <a:latin typeface="Calibri"/>
                <a:cs typeface="Calibri"/>
              </a:rPr>
              <a:t>cho phép </a:t>
            </a:r>
            <a:r>
              <a:rPr dirty="0">
                <a:latin typeface="Calibri"/>
                <a:cs typeface="Calibri"/>
              </a:rPr>
              <a:t>bạn thiết lập </a:t>
            </a:r>
            <a:r>
              <a:rPr spc="-2" dirty="0">
                <a:latin typeface="Calibri"/>
                <a:cs typeface="Calibri"/>
              </a:rPr>
              <a:t>font, </a:t>
            </a:r>
            <a:r>
              <a:rPr dirty="0">
                <a:latin typeface="Calibri"/>
                <a:cs typeface="Calibri"/>
              </a:rPr>
              <a:t>kiểu dáng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kích </a:t>
            </a:r>
            <a:r>
              <a:rPr spc="2" dirty="0">
                <a:latin typeface="Calibri"/>
                <a:cs typeface="Calibri"/>
              </a:rPr>
              <a:t>thước của </a:t>
            </a:r>
            <a:r>
              <a:rPr dirty="0">
                <a:latin typeface="Calibri"/>
                <a:cs typeface="Calibri"/>
              </a:rPr>
              <a:t>văn</a:t>
            </a:r>
            <a:r>
              <a:rPr spc="-7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bản  bằng cách sử dụng các thuộc tính</a:t>
            </a:r>
            <a:r>
              <a:rPr spc="-48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font.</a:t>
            </a:r>
            <a:endParaRPr dirty="0">
              <a:latin typeface="Calibri"/>
              <a:cs typeface="Calibri"/>
            </a:endParaRPr>
          </a:p>
          <a:p>
            <a:pPr marL="125916" indent="-120344">
              <a:lnSpc>
                <a:spcPts val="873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Các kiểu </a:t>
            </a:r>
            <a:r>
              <a:rPr spc="-2" dirty="0">
                <a:latin typeface="Calibri"/>
                <a:cs typeface="Calibri"/>
              </a:rPr>
              <a:t>font </a:t>
            </a:r>
            <a:r>
              <a:rPr spc="2" dirty="0">
                <a:latin typeface="Calibri"/>
                <a:cs typeface="Calibri"/>
              </a:rPr>
              <a:t>chữ </a:t>
            </a:r>
            <a:r>
              <a:rPr dirty="0">
                <a:latin typeface="Calibri"/>
                <a:cs typeface="Calibri"/>
              </a:rPr>
              <a:t>có thể nghiêng, bình </a:t>
            </a:r>
            <a:r>
              <a:rPr spc="2" dirty="0">
                <a:latin typeface="Calibri"/>
                <a:cs typeface="Calibri"/>
              </a:rPr>
              <a:t>thường, </a:t>
            </a:r>
            <a:r>
              <a:rPr dirty="0">
                <a:latin typeface="Calibri"/>
                <a:cs typeface="Calibri"/>
              </a:rPr>
              <a:t>hoặc in</a:t>
            </a:r>
            <a:r>
              <a:rPr spc="-72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đậm.</a:t>
            </a:r>
            <a:endParaRPr dirty="0">
              <a:latin typeface="Calibri"/>
              <a:cs typeface="Calibri"/>
            </a:endParaRPr>
          </a:p>
          <a:p>
            <a:pPr marL="125916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Để </a:t>
            </a:r>
            <a:r>
              <a:rPr dirty="0">
                <a:latin typeface="Calibri"/>
                <a:cs typeface="Calibri"/>
              </a:rPr>
              <a:t>thiết lập </a:t>
            </a:r>
            <a:r>
              <a:rPr spc="2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chữ,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fillStyle </a:t>
            </a:r>
            <a:r>
              <a:rPr spc="2" dirty="0">
                <a:latin typeface="Calibri"/>
                <a:cs typeface="Calibri"/>
              </a:rPr>
              <a:t>của </a:t>
            </a:r>
            <a:r>
              <a:rPr spc="-2" dirty="0">
                <a:latin typeface="Calibri"/>
                <a:cs typeface="Calibri"/>
              </a:rPr>
              <a:t>canvas </a:t>
            </a:r>
            <a:r>
              <a:rPr dirty="0">
                <a:latin typeface="Calibri"/>
                <a:cs typeface="Calibri"/>
              </a:rPr>
              <a:t>có thể </a:t>
            </a:r>
            <a:r>
              <a:rPr spc="2" dirty="0">
                <a:latin typeface="Calibri"/>
                <a:cs typeface="Calibri"/>
              </a:rPr>
              <a:t>được </a:t>
            </a:r>
            <a:r>
              <a:rPr dirty="0">
                <a:latin typeface="Calibri"/>
                <a:cs typeface="Calibri"/>
              </a:rPr>
              <a:t>sử</a:t>
            </a:r>
            <a:r>
              <a:rPr spc="-11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dụng.</a:t>
            </a:r>
          </a:p>
          <a:p>
            <a:pPr marL="125916" marR="80229" indent="-120344">
              <a:lnSpc>
                <a:spcPts val="904"/>
              </a:lnSpc>
              <a:spcBef>
                <a:spcPts val="6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Snippet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</a:t>
            </a:r>
            <a:r>
              <a:rPr spc="2" dirty="0">
                <a:latin typeface="Calibri"/>
                <a:cs typeface="Calibri"/>
              </a:rPr>
              <a:t>làm </a:t>
            </a:r>
            <a:r>
              <a:rPr dirty="0">
                <a:latin typeface="Calibri"/>
                <a:cs typeface="Calibri"/>
              </a:rPr>
              <a:t>thế nào </a:t>
            </a:r>
            <a:r>
              <a:rPr spc="2" dirty="0">
                <a:latin typeface="Calibri"/>
                <a:cs typeface="Calibri"/>
              </a:rPr>
              <a:t>để </a:t>
            </a:r>
            <a:r>
              <a:rPr dirty="0">
                <a:latin typeface="Calibri"/>
                <a:cs typeface="Calibri"/>
              </a:rPr>
              <a:t>thiết lập </a:t>
            </a:r>
            <a:r>
              <a:rPr spc="-2" dirty="0">
                <a:latin typeface="Calibri"/>
                <a:cs typeface="Calibri"/>
              </a:rPr>
              <a:t>font, </a:t>
            </a:r>
            <a:r>
              <a:rPr dirty="0">
                <a:latin typeface="Calibri"/>
                <a:cs typeface="Calibri"/>
              </a:rPr>
              <a:t>kích thước, phong cách,</a:t>
            </a:r>
            <a:r>
              <a:rPr spc="-50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và  </a:t>
            </a:r>
            <a:r>
              <a:rPr spc="2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sắc </a:t>
            </a:r>
            <a:r>
              <a:rPr spc="2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-2" dirty="0">
                <a:latin typeface="Calibri"/>
                <a:cs typeface="Calibri"/>
              </a:rPr>
              <a:t>văn </a:t>
            </a:r>
            <a:r>
              <a:rPr dirty="0">
                <a:latin typeface="Calibri"/>
                <a:cs typeface="Calibri"/>
              </a:rPr>
              <a:t>bản trên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tấm </a:t>
            </a:r>
            <a:r>
              <a:rPr spc="-2" dirty="0">
                <a:latin typeface="Calibri"/>
                <a:cs typeface="Calibri"/>
              </a:rPr>
              <a:t>vải</a:t>
            </a:r>
            <a:r>
              <a:rPr spc="-4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HTML5.</a:t>
            </a:r>
          </a:p>
          <a:p>
            <a:pPr>
              <a:lnSpc>
                <a:spcPct val="100000"/>
              </a:lnSpc>
            </a:pPr>
            <a:endParaRPr sz="700" dirty="0">
              <a:latin typeface="Times New Roman"/>
              <a:cs typeface="Times New Roman"/>
            </a:endParaRPr>
          </a:p>
          <a:p>
            <a:pPr marL="159345"/>
            <a:r>
              <a:rPr sz="700" spc="-2" dirty="0">
                <a:latin typeface="Courier New"/>
                <a:cs typeface="Courier New"/>
              </a:rPr>
              <a:t>&lt;!DOCTYPE HTML&gt;</a:t>
            </a:r>
            <a:endParaRPr sz="700" dirty="0">
              <a:latin typeface="Courier New"/>
              <a:cs typeface="Courier New"/>
            </a:endParaRPr>
          </a:p>
          <a:p>
            <a:pPr marL="159345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 dirty="0">
              <a:latin typeface="Courier New"/>
              <a:cs typeface="Courier New"/>
            </a:endParaRPr>
          </a:p>
          <a:p>
            <a:pPr marL="266317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&lt;head&gt;</a:t>
            </a:r>
            <a:endParaRPr sz="700" dirty="0">
              <a:latin typeface="Courier New"/>
              <a:cs typeface="Courier New"/>
            </a:endParaRPr>
          </a:p>
          <a:p>
            <a:pPr marL="480262" marR="2682672" indent="-106973">
              <a:lnSpc>
                <a:spcPct val="120000"/>
              </a:lnSpc>
            </a:pPr>
            <a:r>
              <a:rPr sz="700" spc="-2" dirty="0">
                <a:latin typeface="Courier New"/>
                <a:cs typeface="Courier New"/>
              </a:rPr>
              <a:t>&lt;style&gt;  body</a:t>
            </a:r>
            <a:r>
              <a:rPr sz="700" spc="-3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587792" marR="2200181">
              <a:lnSpc>
                <a:spcPct val="120000"/>
              </a:lnSpc>
            </a:pPr>
            <a:r>
              <a:rPr sz="700" spc="-2" dirty="0">
                <a:latin typeface="Courier New"/>
                <a:cs typeface="Courier New"/>
              </a:rPr>
              <a:t>margin: 0px;  padding:</a:t>
            </a:r>
            <a:r>
              <a:rPr sz="700" spc="-3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0px;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#mCanvas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587792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border: 1px solid</a:t>
            </a:r>
            <a:r>
              <a:rPr sz="700" spc="2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blue;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373290">
              <a:spcBef>
                <a:spcPts val="590"/>
              </a:spcBef>
            </a:pPr>
            <a:r>
              <a:rPr sz="700" spc="-2" dirty="0">
                <a:latin typeface="Courier New"/>
                <a:cs typeface="Courier New"/>
              </a:rPr>
              <a:t>&lt;/style&gt;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2204302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Làm việc </a:t>
            </a:r>
            <a:r>
              <a:rPr spc="-9" dirty="0"/>
              <a:t>với </a:t>
            </a:r>
            <a:r>
              <a:rPr spc="-11" dirty="0"/>
              <a:t>văn </a:t>
            </a:r>
            <a:r>
              <a:rPr spc="-2" dirty="0"/>
              <a:t>bản</a:t>
            </a:r>
            <a:r>
              <a:rPr spc="-9" dirty="0"/>
              <a:t> </a:t>
            </a:r>
            <a:r>
              <a:rPr dirty="0"/>
              <a:t>2-5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33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64306" y="387745"/>
            <a:ext cx="3130968" cy="1875344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165752">
              <a:spcBef>
                <a:spcPts val="42"/>
              </a:spcBef>
            </a:pPr>
            <a:r>
              <a:rPr sz="700" spc="-2" dirty="0">
                <a:latin typeface="Courier New"/>
                <a:cs typeface="Courier New"/>
              </a:rPr>
              <a:t>&lt;script&gt;</a:t>
            </a:r>
            <a:endParaRPr sz="700">
              <a:latin typeface="Courier New"/>
              <a:cs typeface="Courier New"/>
            </a:endParaRPr>
          </a:p>
          <a:p>
            <a:pPr marL="326211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window.onload = function()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>
              <a:latin typeface="Courier New"/>
              <a:cs typeface="Courier New"/>
            </a:endParaRPr>
          </a:p>
          <a:p>
            <a:pPr marL="326211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var canvas =</a:t>
            </a:r>
            <a:r>
              <a:rPr sz="700" spc="13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document.getElementById(“mCanvas”);</a:t>
            </a:r>
            <a:endParaRPr sz="700">
              <a:latin typeface="Courier New"/>
              <a:cs typeface="Courier New"/>
            </a:endParaRPr>
          </a:p>
          <a:p>
            <a:pPr marL="326211" marR="911774">
              <a:lnSpc>
                <a:spcPct val="101899"/>
              </a:lnSpc>
            </a:pPr>
            <a:r>
              <a:rPr sz="700" spc="-2" dirty="0">
                <a:latin typeface="Courier New"/>
                <a:cs typeface="Courier New"/>
              </a:rPr>
              <a:t>var ctext = canvas.getContext(“2d”);  ctext.font = “italic 30pt</a:t>
            </a:r>
            <a:r>
              <a:rPr sz="700" spc="7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Calibri”;</a:t>
            </a:r>
            <a:endParaRPr sz="700">
              <a:latin typeface="Courier New"/>
              <a:cs typeface="Courier New"/>
            </a:endParaRPr>
          </a:p>
          <a:p>
            <a:pPr marL="326211" marR="430119">
              <a:lnSpc>
                <a:spcPct val="101899"/>
              </a:lnSpc>
              <a:spcBef>
                <a:spcPts val="4"/>
              </a:spcBef>
            </a:pPr>
            <a:r>
              <a:rPr sz="700" spc="-2" dirty="0">
                <a:latin typeface="Courier New"/>
                <a:cs typeface="Courier New"/>
              </a:rPr>
              <a:t>ctext.fillStyle = “MediumVioletRed”;  ctext.fillText(“Welcome </a:t>
            </a:r>
            <a:r>
              <a:rPr sz="700" dirty="0">
                <a:latin typeface="Courier New"/>
                <a:cs typeface="Courier New"/>
              </a:rPr>
              <a:t>to </a:t>
            </a:r>
            <a:r>
              <a:rPr sz="700" spc="-2" dirty="0">
                <a:latin typeface="Courier New"/>
                <a:cs typeface="Courier New"/>
              </a:rPr>
              <a:t>HTML5!”, 40,</a:t>
            </a:r>
            <a:r>
              <a:rPr sz="700" spc="13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100);</a:t>
            </a:r>
            <a:endParaRPr sz="700">
              <a:latin typeface="Courier New"/>
              <a:cs typeface="Courier New"/>
            </a:endParaRPr>
          </a:p>
          <a:p>
            <a:pPr marR="2514413" algn="ctr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};</a:t>
            </a:r>
            <a:endParaRPr sz="700">
              <a:latin typeface="Courier New"/>
              <a:cs typeface="Courier New"/>
            </a:endParaRPr>
          </a:p>
          <a:p>
            <a:pPr marL="219238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&lt;/script&gt;</a:t>
            </a:r>
            <a:endParaRPr sz="700">
              <a:latin typeface="Courier New"/>
              <a:cs typeface="Courier New"/>
            </a:endParaRPr>
          </a:p>
          <a:p>
            <a:pPr marR="2567900" algn="ctr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>
              <a:latin typeface="Courier New"/>
              <a:cs typeface="Courier New"/>
            </a:endParaRPr>
          </a:p>
          <a:p>
            <a:pPr marL="219238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&lt;canvas id=”mCanvas” width=”380”</a:t>
            </a:r>
            <a:r>
              <a:rPr sz="700" spc="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height=”170”&gt;&lt;/canvas&gt;</a:t>
            </a:r>
            <a:endParaRPr sz="700">
              <a:latin typeface="Courier New"/>
              <a:cs typeface="Courier New"/>
            </a:endParaRPr>
          </a:p>
          <a:p>
            <a:pPr marR="2567900" algn="ctr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&lt;/body&gt;</a:t>
            </a:r>
            <a:endParaRPr sz="700">
              <a:latin typeface="Courier New"/>
              <a:cs typeface="Courier New"/>
            </a:endParaRPr>
          </a:p>
          <a:p>
            <a:pPr marL="5571">
              <a:spcBef>
                <a:spcPts val="222"/>
              </a:spcBef>
            </a:pPr>
            <a:r>
              <a:rPr sz="700" spc="-2" dirty="0">
                <a:latin typeface="Courier New"/>
                <a:cs typeface="Courier New"/>
              </a:rPr>
              <a:t>&lt;/html&gt;</a:t>
            </a:r>
            <a:endParaRPr sz="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2204302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Làm việc </a:t>
            </a:r>
            <a:r>
              <a:rPr spc="-9" dirty="0"/>
              <a:t>với </a:t>
            </a:r>
            <a:r>
              <a:rPr spc="-11" dirty="0"/>
              <a:t>văn </a:t>
            </a:r>
            <a:r>
              <a:rPr spc="-2" dirty="0"/>
              <a:t>bản</a:t>
            </a:r>
            <a:r>
              <a:rPr spc="-9" dirty="0"/>
              <a:t> </a:t>
            </a:r>
            <a:r>
              <a:rPr dirty="0"/>
              <a:t>3-5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46369"/>
            <a:ext cx="44779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 err="1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lang="vi-VN" dirty="0">
                <a:latin typeface="Calibri"/>
                <a:cs typeface="Calibri"/>
              </a:rPr>
              <a:t>quả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23210" y="623703"/>
            <a:ext cx="2013413" cy="138275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12344" y="2134215"/>
            <a:ext cx="3378518" cy="376920"/>
          </a:xfrm>
          <a:prstGeom prst="rect">
            <a:avLst/>
          </a:prstGeom>
        </p:spPr>
        <p:txBody>
          <a:bodyPr vert="horz" wrap="square" lIns="0" tIns="16157" rIns="0" bIns="0" rtlCol="0">
            <a:spAutoFit/>
          </a:bodyPr>
          <a:lstStyle/>
          <a:p>
            <a:pPr marL="125916" marR="2229" indent="-120344">
              <a:lnSpc>
                <a:spcPts val="921"/>
              </a:lnSpc>
              <a:spcBef>
                <a:spcPts val="1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11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HTML5 </a:t>
            </a:r>
            <a:r>
              <a:rPr spc="-2" dirty="0">
                <a:latin typeface="Calibri"/>
                <a:cs typeface="Calibri"/>
              </a:rPr>
              <a:t>cavans, </a:t>
            </a:r>
            <a:r>
              <a:rPr dirty="0">
                <a:latin typeface="Calibri"/>
                <a:cs typeface="Calibri"/>
              </a:rPr>
              <a:t>người dùng có thể thiết lập </a:t>
            </a:r>
            <a:r>
              <a:rPr spc="2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sắc </a:t>
            </a:r>
            <a:r>
              <a:rPr spc="-7" dirty="0">
                <a:latin typeface="Calibri"/>
                <a:cs typeface="Calibri"/>
              </a:rPr>
              <a:t>stroke </a:t>
            </a:r>
            <a:r>
              <a:rPr dirty="0">
                <a:latin typeface="Calibri"/>
                <a:cs typeface="Calibri"/>
              </a:rPr>
              <a:t>bằng cách sử  dụng các phương </a:t>
            </a:r>
            <a:r>
              <a:rPr spc="2" dirty="0">
                <a:latin typeface="Calibri"/>
                <a:cs typeface="Calibri"/>
              </a:rPr>
              <a:t>thức </a:t>
            </a:r>
            <a:r>
              <a:rPr spc="-11" dirty="0">
                <a:latin typeface="Calibri"/>
                <a:cs typeface="Calibri"/>
              </a:rPr>
              <a:t>strokeText </a:t>
            </a:r>
            <a:r>
              <a:rPr dirty="0">
                <a:latin typeface="Calibri"/>
                <a:cs typeface="Calibri"/>
              </a:rPr>
              <a:t>() phương pháp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</a:t>
            </a:r>
            <a:r>
              <a:rPr spc="2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ngữ cảnh  </a:t>
            </a:r>
            <a:r>
              <a:rPr spc="-2" dirty="0">
                <a:latin typeface="Calibri"/>
                <a:cs typeface="Calibri"/>
              </a:rPr>
              <a:t>canvas</a:t>
            </a:r>
            <a:r>
              <a:rPr spc="-13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strokeStyle.</a:t>
            </a:r>
            <a:endParaRPr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2204302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Làm việc </a:t>
            </a:r>
            <a:r>
              <a:rPr spc="-9" dirty="0"/>
              <a:t>với </a:t>
            </a:r>
            <a:r>
              <a:rPr spc="-11" dirty="0"/>
              <a:t>văn </a:t>
            </a:r>
            <a:r>
              <a:rPr spc="-2" dirty="0"/>
              <a:t>bản</a:t>
            </a:r>
            <a:r>
              <a:rPr spc="-9" dirty="0"/>
              <a:t> </a:t>
            </a:r>
            <a:r>
              <a:rPr dirty="0"/>
              <a:t>4-5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12344" y="340078"/>
            <a:ext cx="3151046" cy="2551454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&lt;!DOCTYPE HTML&gt;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&lt;html&gt;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&lt;head&gt;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&lt;title&gt;&lt;/title&gt;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&lt;style&gt;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body { margin: 0px; padding: 0px; }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#mCanvas { border: 1px solid black; }</a:t>
            </a:r>
            <a:endParaRPr lang="en-US" sz="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&lt;/style&gt;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&lt;script&gt;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window.onload = function() {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	var canvas = document.getElementById("mCanvas");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	var ctext = canvas.getContext("2d");</a:t>
            </a:r>
            <a:r>
              <a:rPr lang="en-US" sz="700" dirty="0">
                <a:latin typeface="Courier New"/>
                <a:cs typeface="Courier New"/>
              </a:rPr>
              <a:t> </a:t>
            </a:r>
            <a:r>
              <a:rPr lang="vi-VN" sz="700" dirty="0">
                <a:latin typeface="Courier New"/>
                <a:cs typeface="Courier New"/>
              </a:rPr>
              <a:t>var x = 80;</a:t>
            </a:r>
            <a:endParaRPr lang="en-US" sz="700" dirty="0"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r>
              <a:rPr lang="en-US" sz="700" dirty="0">
                <a:latin typeface="Courier New"/>
                <a:cs typeface="Courier New"/>
              </a:rPr>
              <a:t>	</a:t>
            </a:r>
            <a:r>
              <a:rPr lang="vi-VN" sz="700" dirty="0">
                <a:latin typeface="Courier New"/>
                <a:cs typeface="Courier New"/>
              </a:rPr>
              <a:t>var y = 110; ctext.font = "40pt</a:t>
            </a:r>
            <a:r>
              <a:rPr lang="en-US" sz="700" dirty="0">
                <a:latin typeface="Courier New"/>
                <a:cs typeface="Courier New"/>
              </a:rPr>
              <a:t> </a:t>
            </a:r>
            <a:r>
              <a:rPr lang="vi-VN" sz="700" dirty="0">
                <a:latin typeface="Courier New"/>
                <a:cs typeface="Courier New"/>
              </a:rPr>
              <a:t>Calibri";</a:t>
            </a:r>
            <a:r>
              <a:rPr lang="en-US" sz="700" dirty="0">
                <a:latin typeface="Courier New"/>
                <a:cs typeface="Courier New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700" dirty="0">
                <a:latin typeface="Courier New"/>
                <a:cs typeface="Courier New"/>
              </a:rPr>
              <a:t>	</a:t>
            </a:r>
            <a:r>
              <a:rPr lang="vi-VN" sz="700" dirty="0">
                <a:latin typeface="Courier New"/>
                <a:cs typeface="Courier New"/>
              </a:rPr>
              <a:t>ctext.lineWidth = 2; ctext.strokeStyle = "Brown";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	ctext.strokeText("HTML5", x, y);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};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&lt;/script&gt;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&lt;/head&gt;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&lt;body&gt;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&lt;canvas id="mCanvas" width="360" height="200"&gt;&lt;/canvas&gt;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&lt;/body&gt;</a:t>
            </a:r>
          </a:p>
          <a:p>
            <a:pPr>
              <a:lnSpc>
                <a:spcPct val="100000"/>
              </a:lnSpc>
            </a:pPr>
            <a:r>
              <a:rPr lang="vi-VN" sz="700" dirty="0">
                <a:latin typeface="Courier New"/>
                <a:cs typeface="Courier New"/>
              </a:rPr>
              <a:t>&lt;/html&gt;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2204302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Làm việc </a:t>
            </a:r>
            <a:r>
              <a:rPr spc="-9" dirty="0"/>
              <a:t>với </a:t>
            </a:r>
            <a:r>
              <a:rPr spc="-11" dirty="0"/>
              <a:t>văn </a:t>
            </a:r>
            <a:r>
              <a:rPr spc="-2" dirty="0"/>
              <a:t>bản</a:t>
            </a:r>
            <a:r>
              <a:rPr spc="-9" dirty="0"/>
              <a:t> </a:t>
            </a:r>
            <a:r>
              <a:rPr dirty="0"/>
              <a:t>5-5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36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482264"/>
            <a:ext cx="447516" cy="130143"/>
          </a:xfrm>
          <a:prstGeom prst="rect">
            <a:avLst/>
          </a:prstGeom>
        </p:spPr>
        <p:txBody>
          <a:bodyPr vert="horz" wrap="square" lIns="0" tIns="6964" rIns="0" bIns="0" rtlCol="0">
            <a:spAutoFit/>
          </a:bodyPr>
          <a:lstStyle/>
          <a:p>
            <a:pPr marL="125916" indent="-120344">
              <a:spcBef>
                <a:spcPts val="5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 err="1">
                <a:latin typeface="Calibri"/>
                <a:cs typeface="Calibri"/>
              </a:rPr>
              <a:t>Kết</a:t>
            </a:r>
            <a:r>
              <a:rPr spc="-33" dirty="0">
                <a:latin typeface="Calibri"/>
                <a:cs typeface="Calibri"/>
              </a:rPr>
              <a:t> </a:t>
            </a:r>
            <a:r>
              <a:rPr lang="vi-VN" dirty="0">
                <a:latin typeface="Calibri"/>
                <a:cs typeface="Calibri"/>
              </a:rPr>
              <a:t>quả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24190" y="816187"/>
            <a:ext cx="2015393" cy="16323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7222"/>
            <a:ext cx="3794679" cy="17457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spc="-2" dirty="0"/>
              <a:t>Sử dụng </a:t>
            </a:r>
            <a:r>
              <a:rPr spc="-9" dirty="0"/>
              <a:t>Transparency </a:t>
            </a:r>
            <a:r>
              <a:rPr spc="-2" dirty="0"/>
              <a:t>cho </a:t>
            </a:r>
            <a:r>
              <a:rPr spc="-7" dirty="0"/>
              <a:t>văn </a:t>
            </a:r>
            <a:r>
              <a:rPr spc="-2" dirty="0"/>
              <a:t>bản </a:t>
            </a:r>
            <a:r>
              <a:rPr spc="-4" dirty="0"/>
              <a:t>trong </a:t>
            </a:r>
            <a:r>
              <a:rPr spc="-7" dirty="0"/>
              <a:t>Canvas</a:t>
            </a:r>
            <a:r>
              <a:rPr spc="-11" dirty="0"/>
              <a:t> </a:t>
            </a:r>
            <a:r>
              <a:rPr spc="-2" dirty="0"/>
              <a:t>1-3</a:t>
            </a: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407980"/>
            <a:ext cx="3468187" cy="2502563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48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Có hai cách </a:t>
            </a:r>
            <a:r>
              <a:rPr spc="2" dirty="0">
                <a:latin typeface="Calibri"/>
                <a:cs typeface="Calibri"/>
              </a:rPr>
              <a:t>để </a:t>
            </a:r>
            <a:r>
              <a:rPr dirty="0">
                <a:latin typeface="Calibri"/>
                <a:cs typeface="Calibri"/>
              </a:rPr>
              <a:t>thiết lập sự trong suốt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các văn bản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các</a:t>
            </a:r>
            <a:r>
              <a:rPr spc="-6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hình.</a:t>
            </a:r>
          </a:p>
          <a:p>
            <a:pPr marL="125916" marR="16714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Phương </a:t>
            </a:r>
            <a:r>
              <a:rPr spc="2" dirty="0">
                <a:latin typeface="Calibri"/>
                <a:cs typeface="Calibri"/>
              </a:rPr>
              <a:t>pháp đầu </a:t>
            </a:r>
            <a:r>
              <a:rPr dirty="0">
                <a:latin typeface="Calibri"/>
                <a:cs typeface="Calibri"/>
              </a:rPr>
              <a:t>tiên là sử dụng </a:t>
            </a:r>
            <a:r>
              <a:rPr spc="-2" dirty="0">
                <a:latin typeface="Calibri"/>
                <a:cs typeface="Calibri"/>
              </a:rPr>
              <a:t>strokeStyle và </a:t>
            </a:r>
            <a:r>
              <a:rPr dirty="0">
                <a:latin typeface="Calibri"/>
                <a:cs typeface="Calibri"/>
              </a:rPr>
              <a:t>fillStyle bằng cách sử dụng</a:t>
            </a:r>
            <a:r>
              <a:rPr spc="-86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hàm  </a:t>
            </a:r>
            <a:r>
              <a:rPr dirty="0">
                <a:latin typeface="Calibri"/>
                <a:cs typeface="Calibri"/>
              </a:rPr>
              <a:t>rgb.</a:t>
            </a:r>
          </a:p>
          <a:p>
            <a:pPr marL="125916" indent="-120344">
              <a:lnSpc>
                <a:spcPts val="873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Phương pháp thứ </a:t>
            </a:r>
            <a:r>
              <a:rPr dirty="0">
                <a:latin typeface="Calibri"/>
                <a:cs typeface="Calibri"/>
              </a:rPr>
              <a:t>hai là sử dụng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</a:t>
            </a:r>
            <a:r>
              <a:rPr spc="-4" dirty="0">
                <a:latin typeface="Calibri"/>
                <a:cs typeface="Calibri"/>
              </a:rPr>
              <a:t>state </a:t>
            </a:r>
            <a:r>
              <a:rPr dirty="0">
                <a:latin typeface="Calibri"/>
                <a:cs typeface="Calibri"/>
              </a:rPr>
              <a:t>globalAlpha vẽ, có thể </a:t>
            </a:r>
            <a:r>
              <a:rPr spc="2" dirty="0">
                <a:latin typeface="Calibri"/>
                <a:cs typeface="Calibri"/>
              </a:rPr>
              <a:t>được</a:t>
            </a:r>
            <a:r>
              <a:rPr spc="-81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áp</a:t>
            </a:r>
            <a:endParaRPr dirty="0">
              <a:latin typeface="Calibri"/>
              <a:cs typeface="Calibri"/>
            </a:endParaRPr>
          </a:p>
          <a:p>
            <a:pPr marL="125916">
              <a:lnSpc>
                <a:spcPts val="921"/>
              </a:lnSpc>
            </a:pPr>
            <a:r>
              <a:rPr dirty="0">
                <a:latin typeface="Calibri"/>
                <a:cs typeface="Calibri"/>
              </a:rPr>
              <a:t>dụng phổ</a:t>
            </a:r>
            <a:r>
              <a:rPr spc="-2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biến.</a:t>
            </a:r>
          </a:p>
          <a:p>
            <a:pPr marL="125916" marR="55993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Thuộc tính globalAlpha là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giá trị dao </a:t>
            </a:r>
            <a:r>
              <a:rPr spc="2" dirty="0">
                <a:latin typeface="Calibri"/>
                <a:cs typeface="Calibri"/>
              </a:rPr>
              <a:t>động từ 0 </a:t>
            </a:r>
            <a:r>
              <a:rPr dirty="0">
                <a:latin typeface="Calibri"/>
                <a:cs typeface="Calibri"/>
              </a:rPr>
              <a:t>(hoàn toàn </a:t>
            </a:r>
            <a:r>
              <a:rPr spc="-2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suốt)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spc="2" dirty="0">
                <a:latin typeface="Calibri"/>
                <a:cs typeface="Calibri"/>
              </a:rPr>
              <a:t>1  </a:t>
            </a:r>
            <a:r>
              <a:rPr dirty="0">
                <a:latin typeface="Calibri"/>
                <a:cs typeface="Calibri"/>
              </a:rPr>
              <a:t>(hoàn toàn </a:t>
            </a:r>
            <a:r>
              <a:rPr spc="4" dirty="0">
                <a:latin typeface="Calibri"/>
                <a:cs typeface="Calibri"/>
              </a:rPr>
              <a:t>mờ</a:t>
            </a:r>
            <a:r>
              <a:rPr spc="-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đục).</a:t>
            </a:r>
          </a:p>
          <a:p>
            <a:pPr marL="125916" indent="-120344">
              <a:lnSpc>
                <a:spcPts val="88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Snippet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việc sử dụng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-5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globalAlpha.</a:t>
            </a:r>
          </a:p>
          <a:p>
            <a:pPr marL="159345">
              <a:spcBef>
                <a:spcPts val="157"/>
              </a:spcBef>
            </a:pPr>
            <a:r>
              <a:rPr sz="700" spc="-2" dirty="0">
                <a:latin typeface="Courier New"/>
                <a:cs typeface="Courier New"/>
              </a:rPr>
              <a:t>&lt;!DOCTYPE HTML&gt;</a:t>
            </a:r>
            <a:endParaRPr sz="700" dirty="0">
              <a:latin typeface="Courier New"/>
              <a:cs typeface="Courier New"/>
            </a:endParaRPr>
          </a:p>
          <a:p>
            <a:pPr marL="159345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 dirty="0">
              <a:latin typeface="Courier New"/>
              <a:cs typeface="Courier New"/>
            </a:endParaRPr>
          </a:p>
          <a:p>
            <a:pPr marR="2654815" algn="ctr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&lt;head&gt;</a:t>
            </a:r>
            <a:endParaRPr sz="700" dirty="0">
              <a:latin typeface="Courier New"/>
              <a:cs typeface="Courier New"/>
            </a:endParaRPr>
          </a:p>
          <a:p>
            <a:pPr marL="480262" marR="2707466" indent="-106973">
              <a:lnSpc>
                <a:spcPct val="101899"/>
              </a:lnSpc>
            </a:pPr>
            <a:r>
              <a:rPr sz="700" spc="-2" dirty="0">
                <a:latin typeface="Courier New"/>
                <a:cs typeface="Courier New"/>
              </a:rPr>
              <a:t>&lt;style&gt;  body</a:t>
            </a:r>
            <a:r>
              <a:rPr sz="700" spc="-3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587792" marR="2224975">
              <a:lnSpc>
                <a:spcPct val="101899"/>
              </a:lnSpc>
              <a:spcBef>
                <a:spcPts val="4"/>
              </a:spcBef>
            </a:pPr>
            <a:r>
              <a:rPr sz="700" spc="-2" dirty="0">
                <a:latin typeface="Courier New"/>
                <a:cs typeface="Courier New"/>
              </a:rPr>
              <a:t>margin: 0px;  padding:</a:t>
            </a:r>
            <a:r>
              <a:rPr sz="700" spc="-3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0px;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#mCanvas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587792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border: 1px solid</a:t>
            </a:r>
            <a:r>
              <a:rPr sz="700" spc="4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black;</a:t>
            </a:r>
            <a:endParaRPr sz="700" dirty="0">
              <a:latin typeface="Courier New"/>
              <a:cs typeface="Courier New"/>
            </a:endParaRPr>
          </a:p>
          <a:p>
            <a:pPr marL="480262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}</a:t>
            </a:r>
            <a:endParaRPr sz="700" dirty="0">
              <a:latin typeface="Courier New"/>
              <a:cs typeface="Courier New"/>
            </a:endParaRPr>
          </a:p>
          <a:p>
            <a:pPr marL="373290">
              <a:spcBef>
                <a:spcPts val="226"/>
              </a:spcBef>
            </a:pPr>
            <a:r>
              <a:rPr sz="700" spc="-2" dirty="0">
                <a:latin typeface="Courier New"/>
                <a:cs typeface="Courier New"/>
              </a:rPr>
              <a:t>&lt;/style&gt;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80711"/>
            <a:ext cx="3761673" cy="17457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spc="-2" dirty="0"/>
              <a:t>Sử dụng </a:t>
            </a:r>
            <a:r>
              <a:rPr spc="-9" dirty="0"/>
              <a:t>Transparency </a:t>
            </a:r>
            <a:r>
              <a:rPr spc="-2" dirty="0"/>
              <a:t>cho </a:t>
            </a:r>
            <a:r>
              <a:rPr spc="-7" dirty="0"/>
              <a:t>văn </a:t>
            </a:r>
            <a:r>
              <a:rPr spc="-2" dirty="0"/>
              <a:t>bản </a:t>
            </a:r>
            <a:r>
              <a:rPr spc="-4" dirty="0"/>
              <a:t>trong </a:t>
            </a:r>
            <a:r>
              <a:rPr spc="-7" dirty="0"/>
              <a:t>Canvas</a:t>
            </a:r>
            <a:r>
              <a:rPr spc="-20" dirty="0"/>
              <a:t> </a:t>
            </a:r>
            <a:r>
              <a:rPr dirty="0"/>
              <a:t>2-3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64306" y="434506"/>
            <a:ext cx="3521100" cy="2333033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700" spc="-2" dirty="0">
                <a:latin typeface="Courier New"/>
                <a:cs typeface="Courier New"/>
              </a:rPr>
              <a:t>&lt;script&gt;</a:t>
            </a:r>
            <a:endParaRPr sz="700" dirty="0">
              <a:latin typeface="Courier New"/>
              <a:cs typeface="Courier New"/>
            </a:endParaRPr>
          </a:p>
          <a:p>
            <a:pPr marL="326211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window.onload =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function()</a:t>
            </a:r>
            <a:endParaRPr sz="700" dirty="0">
              <a:latin typeface="Courier New"/>
              <a:cs typeface="Courier New"/>
            </a:endParaRPr>
          </a:p>
          <a:p>
            <a:pPr marR="2568178" algn="ctr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{</a:t>
            </a:r>
            <a:endParaRPr sz="700" dirty="0">
              <a:latin typeface="Courier New"/>
              <a:cs typeface="Courier New"/>
            </a:endParaRPr>
          </a:p>
          <a:p>
            <a:pPr marL="380533" marR="214224">
              <a:lnSpc>
                <a:spcPts val="860"/>
              </a:lnSpc>
              <a:spcBef>
                <a:spcPts val="29"/>
              </a:spcBef>
            </a:pPr>
            <a:r>
              <a:rPr sz="700" spc="-2" dirty="0">
                <a:latin typeface="Courier New"/>
                <a:cs typeface="Courier New"/>
              </a:rPr>
              <a:t>var canvas = document.getElementById(“mCanvas”);  var ctext =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canvas.getContext(“2d”);</a:t>
            </a:r>
            <a:endParaRPr sz="700" dirty="0">
              <a:latin typeface="Courier New"/>
              <a:cs typeface="Courier New"/>
            </a:endParaRPr>
          </a:p>
          <a:p>
            <a:pPr marL="406440" marR="1314314" indent="-26186" algn="just">
              <a:lnSpc>
                <a:spcPts val="860"/>
              </a:lnSpc>
              <a:spcBef>
                <a:spcPts val="4"/>
              </a:spcBef>
            </a:pPr>
            <a:r>
              <a:rPr sz="700" spc="-2" dirty="0">
                <a:latin typeface="Courier New"/>
                <a:cs typeface="Courier New"/>
              </a:rPr>
              <a:t>ctext.fillStyle = “Indigo”;  ctext.strokeStyle =”black”;  ctext.lineWidth=2;</a:t>
            </a:r>
            <a:endParaRPr sz="700" dirty="0">
              <a:latin typeface="Courier New"/>
              <a:cs typeface="Courier New"/>
            </a:endParaRPr>
          </a:p>
          <a:p>
            <a:pPr marL="406440">
              <a:lnSpc>
                <a:spcPts val="829"/>
              </a:lnSpc>
            </a:pPr>
            <a:r>
              <a:rPr sz="700" spc="-2" dirty="0">
                <a:latin typeface="Courier New"/>
                <a:cs typeface="Courier New"/>
              </a:rPr>
              <a:t>ctext.font = “italic 30pt</a:t>
            </a:r>
            <a:r>
              <a:rPr sz="700" spc="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Calibri”;</a:t>
            </a:r>
            <a:endParaRPr sz="700" dirty="0">
              <a:latin typeface="Courier New"/>
              <a:cs typeface="Courier New"/>
            </a:endParaRPr>
          </a:p>
          <a:p>
            <a:pPr marL="434019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ctext.fillText(“HTML5”, 40,</a:t>
            </a:r>
            <a:r>
              <a:rPr sz="700" spc="7" dirty="0">
                <a:latin typeface="Courier New"/>
                <a:cs typeface="Courier New"/>
              </a:rPr>
              <a:t> </a:t>
            </a:r>
            <a:r>
              <a:rPr sz="700" spc="-4" dirty="0">
                <a:latin typeface="Courier New"/>
                <a:cs typeface="Courier New"/>
              </a:rPr>
              <a:t>100);</a:t>
            </a:r>
            <a:endParaRPr sz="700" dirty="0">
              <a:latin typeface="Courier New"/>
              <a:cs typeface="Courier New"/>
            </a:endParaRPr>
          </a:p>
          <a:p>
            <a:pPr marL="434019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ctext.strokeText(“HTML5”, 40,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100);</a:t>
            </a:r>
            <a:endParaRPr sz="700" dirty="0">
              <a:latin typeface="Courier New"/>
              <a:cs typeface="Courier New"/>
            </a:endParaRPr>
          </a:p>
          <a:p>
            <a:pPr marL="406440" marR="939910" indent="27300">
              <a:lnSpc>
                <a:spcPct val="101899"/>
              </a:lnSpc>
              <a:spcBef>
                <a:spcPts val="4"/>
              </a:spcBef>
            </a:pPr>
            <a:r>
              <a:rPr sz="700" spc="-2" dirty="0">
                <a:latin typeface="Courier New"/>
                <a:cs typeface="Courier New"/>
              </a:rPr>
              <a:t>ctext.fillStyle=”blue”;  ctext.globalAlpha=0.5;  ctext.fillRect(100, 10, 150, 100);</a:t>
            </a:r>
            <a:endParaRPr sz="700" dirty="0">
              <a:latin typeface="Courier New"/>
              <a:cs typeface="Courier New"/>
            </a:endParaRPr>
          </a:p>
          <a:p>
            <a:pPr marR="2514413" algn="ctr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};</a:t>
            </a:r>
            <a:endParaRPr sz="700" dirty="0">
              <a:latin typeface="Courier New"/>
              <a:cs typeface="Courier New"/>
            </a:endParaRPr>
          </a:p>
          <a:p>
            <a:pPr marL="219238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&lt;/script&gt;</a:t>
            </a:r>
            <a:endParaRPr sz="700" dirty="0">
              <a:latin typeface="Courier New"/>
              <a:cs typeface="Courier New"/>
            </a:endParaRPr>
          </a:p>
          <a:p>
            <a:pPr marR="2567900" algn="ctr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 dirty="0">
              <a:latin typeface="Courier New"/>
              <a:cs typeface="Courier New"/>
            </a:endParaRPr>
          </a:p>
          <a:p>
            <a:pPr marR="2621107" algn="ctr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 dirty="0">
              <a:latin typeface="Courier New"/>
              <a:cs typeface="Courier New"/>
            </a:endParaRPr>
          </a:p>
          <a:p>
            <a:pPr marL="219238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&lt;canvas id=”mCanvas” width=”350”</a:t>
            </a:r>
            <a:r>
              <a:rPr sz="700" spc="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height=”170”&gt;&lt;/canvas&gt;</a:t>
            </a:r>
            <a:endParaRPr sz="700" dirty="0">
              <a:latin typeface="Courier New"/>
              <a:cs typeface="Courier New"/>
            </a:endParaRPr>
          </a:p>
          <a:p>
            <a:pPr marR="2567900" algn="ctr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&lt;/body&gt;</a:t>
            </a:r>
            <a:endParaRPr sz="700" dirty="0">
              <a:latin typeface="Courier New"/>
              <a:cs typeface="Courier New"/>
            </a:endParaRPr>
          </a:p>
          <a:p>
            <a:pPr marL="5571">
              <a:spcBef>
                <a:spcPts val="228"/>
              </a:spcBef>
            </a:pPr>
            <a:r>
              <a:rPr sz="700" spc="-2" dirty="0">
                <a:latin typeface="Courier New"/>
                <a:cs typeface="Courier New"/>
              </a:rPr>
              <a:t>&lt;/html&gt;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80711"/>
            <a:ext cx="3761673" cy="17457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spc="-2" dirty="0"/>
              <a:t>Sử dụng </a:t>
            </a:r>
            <a:r>
              <a:rPr spc="-9" dirty="0"/>
              <a:t>Transparency </a:t>
            </a:r>
            <a:r>
              <a:rPr spc="-2" dirty="0"/>
              <a:t>cho </a:t>
            </a:r>
            <a:r>
              <a:rPr spc="-7" dirty="0"/>
              <a:t>văn </a:t>
            </a:r>
            <a:r>
              <a:rPr spc="-2" dirty="0"/>
              <a:t>bản </a:t>
            </a:r>
            <a:r>
              <a:rPr spc="-4" dirty="0"/>
              <a:t>trong </a:t>
            </a:r>
            <a:r>
              <a:rPr spc="-7" dirty="0"/>
              <a:t>Canvas</a:t>
            </a:r>
            <a:r>
              <a:rPr spc="-20" dirty="0"/>
              <a:t> </a:t>
            </a:r>
            <a:r>
              <a:rPr dirty="0"/>
              <a:t>3-3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39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80377"/>
            <a:ext cx="44779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qủa</a:t>
            </a:r>
            <a:endParaRPr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51575" y="646148"/>
            <a:ext cx="2158643" cy="19384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68309"/>
            <a:ext cx="172845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Phần tử </a:t>
            </a:r>
            <a:r>
              <a:rPr spc="-13" dirty="0"/>
              <a:t>Canvas</a:t>
            </a:r>
            <a:r>
              <a:rPr spc="-20" dirty="0"/>
              <a:t> </a:t>
            </a:r>
            <a:r>
              <a:rPr spc="-4" dirty="0"/>
              <a:t>2-6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46369"/>
            <a:ext cx="3149671" cy="1658486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</a:t>
            </a:r>
            <a:endParaRPr>
              <a:latin typeface="Calibri"/>
              <a:cs typeface="Calibri"/>
            </a:endParaRPr>
          </a:p>
          <a:p>
            <a:pPr marR="2064794" algn="ctr">
              <a:spcBef>
                <a:spcPts val="809"/>
              </a:spcBef>
            </a:pPr>
            <a:r>
              <a:rPr sz="700" spc="-2" dirty="0">
                <a:latin typeface="Courier New"/>
                <a:cs typeface="Courier New"/>
              </a:rPr>
              <a:t>&lt;!DOCTYPE</a:t>
            </a:r>
            <a:r>
              <a:rPr sz="700" spc="-9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HTML&gt;</a:t>
            </a:r>
            <a:endParaRPr sz="700">
              <a:latin typeface="Courier New"/>
              <a:cs typeface="Courier New"/>
            </a:endParaRPr>
          </a:p>
          <a:p>
            <a:pPr marL="212831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>
              <a:latin typeface="Courier New"/>
              <a:cs typeface="Courier New"/>
            </a:endParaRPr>
          </a:p>
          <a:p>
            <a:pPr marR="2332226" algn="ctr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&lt;head&gt;</a:t>
            </a:r>
            <a:endParaRPr sz="700">
              <a:latin typeface="Courier New"/>
              <a:cs typeface="Courier New"/>
            </a:endParaRPr>
          </a:p>
          <a:p>
            <a:pPr marL="319804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&lt;title&gt; Canvas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&lt;/title&gt;</a:t>
            </a:r>
            <a:endParaRPr sz="700">
              <a:latin typeface="Courier New"/>
              <a:cs typeface="Courier New"/>
            </a:endParaRPr>
          </a:p>
          <a:p>
            <a:pPr marL="373290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&lt;style&gt;</a:t>
            </a:r>
            <a:endParaRPr sz="700">
              <a:latin typeface="Courier New"/>
              <a:cs typeface="Courier New"/>
            </a:endParaRPr>
          </a:p>
          <a:p>
            <a:pPr marL="720951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canvas{border: medium double red; margin:</a:t>
            </a:r>
            <a:r>
              <a:rPr sz="700" spc="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4px}</a:t>
            </a:r>
            <a:endParaRPr sz="700">
              <a:latin typeface="Courier New"/>
              <a:cs typeface="Courier New"/>
            </a:endParaRPr>
          </a:p>
          <a:p>
            <a:pPr marL="560492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&lt;/style&gt;</a:t>
            </a:r>
            <a:endParaRPr sz="700">
              <a:latin typeface="Courier New"/>
              <a:cs typeface="Courier New"/>
            </a:endParaRPr>
          </a:p>
          <a:p>
            <a:pPr marL="480262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>
              <a:latin typeface="Courier New"/>
              <a:cs typeface="Courier New"/>
            </a:endParaRPr>
          </a:p>
          <a:p>
            <a:pPr marR="2332226" algn="ctr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>
              <a:latin typeface="Courier New"/>
              <a:cs typeface="Courier New"/>
            </a:endParaRPr>
          </a:p>
          <a:p>
            <a:pPr marL="373290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&lt;canvas width=”278”</a:t>
            </a:r>
            <a:r>
              <a:rPr sz="700" spc="7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height=”200”&gt;&lt;/canvas&gt;</a:t>
            </a:r>
            <a:endParaRPr sz="700">
              <a:latin typeface="Courier New"/>
              <a:cs typeface="Courier New"/>
            </a:endParaRPr>
          </a:p>
          <a:p>
            <a:pPr marL="266317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&lt;/body&gt;</a:t>
            </a:r>
            <a:endParaRPr sz="700">
              <a:latin typeface="Courier New"/>
              <a:cs typeface="Courier New"/>
            </a:endParaRPr>
          </a:p>
          <a:p>
            <a:pPr marR="2385712" algn="ctr">
              <a:spcBef>
                <a:spcPts val="226"/>
              </a:spcBef>
            </a:pPr>
            <a:r>
              <a:rPr sz="700" spc="-2" dirty="0">
                <a:latin typeface="Courier New"/>
                <a:cs typeface="Courier New"/>
              </a:rPr>
              <a:t>&lt;/html&gt;</a:t>
            </a:r>
            <a:endParaRPr sz="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9670"/>
            <a:ext cx="2787697" cy="17490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spc="-2" dirty="0"/>
              <a:t>Sử dụng </a:t>
            </a:r>
            <a:r>
              <a:rPr spc="-7" dirty="0"/>
              <a:t>các </a:t>
            </a:r>
            <a:r>
              <a:rPr spc="-4" dirty="0"/>
              <a:t>sự </a:t>
            </a:r>
            <a:r>
              <a:rPr spc="-2" dirty="0"/>
              <a:t>kiện </a:t>
            </a:r>
            <a:r>
              <a:rPr spc="-7" dirty="0"/>
              <a:t>với </a:t>
            </a:r>
            <a:r>
              <a:rPr spc="-2" dirty="0"/>
              <a:t>jQuery</a:t>
            </a:r>
            <a:r>
              <a:rPr spc="13" dirty="0"/>
              <a:t> </a:t>
            </a:r>
            <a:r>
              <a:rPr dirty="0"/>
              <a:t>1-6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40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65364" y="850534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5364" y="850534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0" y="76200"/>
                </a:moveTo>
                <a:lnTo>
                  <a:pt x="5987" y="46559"/>
                </a:lnTo>
                <a:lnTo>
                  <a:pt x="22317" y="22336"/>
                </a:lnTo>
                <a:lnTo>
                  <a:pt x="46537" y="5994"/>
                </a:lnTo>
                <a:lnTo>
                  <a:pt x="76200" y="0"/>
                </a:lnTo>
                <a:lnTo>
                  <a:pt x="8305800" y="0"/>
                </a:lnTo>
                <a:lnTo>
                  <a:pt x="8335440" y="5994"/>
                </a:lnTo>
                <a:lnTo>
                  <a:pt x="8359663" y="22336"/>
                </a:lnTo>
                <a:lnTo>
                  <a:pt x="8376005" y="46559"/>
                </a:lnTo>
                <a:lnTo>
                  <a:pt x="8382000" y="76200"/>
                </a:lnTo>
                <a:lnTo>
                  <a:pt x="8382000" y="381000"/>
                </a:lnTo>
                <a:lnTo>
                  <a:pt x="8376005" y="410640"/>
                </a:lnTo>
                <a:lnTo>
                  <a:pt x="8359663" y="434863"/>
                </a:lnTo>
                <a:lnTo>
                  <a:pt x="8335440" y="451205"/>
                </a:lnTo>
                <a:lnTo>
                  <a:pt x="8305800" y="457200"/>
                </a:lnTo>
                <a:lnTo>
                  <a:pt x="76200" y="457200"/>
                </a:lnTo>
                <a:lnTo>
                  <a:pt x="46537" y="451205"/>
                </a:lnTo>
                <a:lnTo>
                  <a:pt x="22317" y="434863"/>
                </a:lnTo>
                <a:lnTo>
                  <a:pt x="5987" y="410640"/>
                </a:lnTo>
                <a:lnTo>
                  <a:pt x="0" y="381000"/>
                </a:lnTo>
                <a:lnTo>
                  <a:pt x="0" y="7620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7576" y="860397"/>
            <a:ext cx="3605715" cy="183642"/>
          </a:xfrm>
          <a:custGeom>
            <a:avLst/>
            <a:gdLst/>
            <a:ahLst/>
            <a:cxnLst/>
            <a:rect l="l" t="t" r="r" b="b"/>
            <a:pathLst>
              <a:path w="8324215" h="411480">
                <a:moveTo>
                  <a:pt x="0" y="411479"/>
                </a:moveTo>
                <a:lnTo>
                  <a:pt x="8324088" y="411479"/>
                </a:lnTo>
                <a:lnTo>
                  <a:pt x="8324088" y="0"/>
                </a:lnTo>
                <a:lnTo>
                  <a:pt x="0" y="0"/>
                </a:lnTo>
                <a:lnTo>
                  <a:pt x="0" y="411479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1913" y="339965"/>
            <a:ext cx="3472313" cy="2253865"/>
          </a:xfrm>
          <a:prstGeom prst="rect">
            <a:avLst/>
          </a:prstGeom>
        </p:spPr>
        <p:txBody>
          <a:bodyPr vert="horz" wrap="square" lIns="0" tIns="16157" rIns="0" bIns="0" rtlCol="0">
            <a:spAutoFit/>
          </a:bodyPr>
          <a:lstStyle/>
          <a:p>
            <a:pPr marL="136223" marR="2229" indent="-120344">
              <a:lnSpc>
                <a:spcPts val="921"/>
              </a:lnSpc>
              <a:spcBef>
                <a:spcPts val="1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jQuery </a:t>
            </a:r>
            <a:r>
              <a:rPr spc="2" dirty="0">
                <a:latin typeface="Calibri"/>
                <a:cs typeface="Calibri"/>
              </a:rPr>
              <a:t>cũng cung </a:t>
            </a:r>
            <a:r>
              <a:rPr dirty="0">
                <a:latin typeface="Calibri"/>
                <a:cs typeface="Calibri"/>
              </a:rPr>
              <a:t>cấp các sự kiện </a:t>
            </a:r>
            <a:r>
              <a:rPr spc="2" dirty="0">
                <a:latin typeface="Calibri"/>
                <a:cs typeface="Calibri"/>
              </a:rPr>
              <a:t>khác </a:t>
            </a:r>
            <a:r>
              <a:rPr dirty="0">
                <a:latin typeface="Calibri"/>
                <a:cs typeface="Calibri"/>
              </a:rPr>
              <a:t>nhau </a:t>
            </a:r>
            <a:r>
              <a:rPr spc="2" dirty="0">
                <a:latin typeface="Calibri"/>
                <a:cs typeface="Calibri"/>
              </a:rPr>
              <a:t>để </a:t>
            </a:r>
            <a:r>
              <a:rPr dirty="0">
                <a:latin typeface="Calibri"/>
                <a:cs typeface="Calibri"/>
              </a:rPr>
              <a:t>đối phó với các tương </a:t>
            </a:r>
            <a:r>
              <a:rPr spc="-2" dirty="0">
                <a:latin typeface="Calibri"/>
                <a:cs typeface="Calibri"/>
              </a:rPr>
              <a:t>tác </a:t>
            </a:r>
            <a:r>
              <a:rPr dirty="0">
                <a:latin typeface="Calibri"/>
                <a:cs typeface="Calibri"/>
              </a:rPr>
              <a:t>phổ  biến khi người dùng di chuyển chuột hoặc thay đổi giữa hai hành </a:t>
            </a:r>
            <a:r>
              <a:rPr spc="2" dirty="0">
                <a:latin typeface="Calibri"/>
                <a:cs typeface="Calibri"/>
              </a:rPr>
              <a:t>động </a:t>
            </a:r>
            <a:r>
              <a:rPr dirty="0">
                <a:latin typeface="Calibri"/>
                <a:cs typeface="Calibri"/>
              </a:rPr>
              <a:t>trong khi  nhấn.</a:t>
            </a:r>
            <a:endParaRPr>
              <a:latin typeface="Calibri"/>
              <a:cs typeface="Calibri"/>
            </a:endParaRPr>
          </a:p>
          <a:p>
            <a:pPr marL="136223" indent="-120344">
              <a:lnSpc>
                <a:spcPts val="88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Sau </a:t>
            </a:r>
            <a:r>
              <a:rPr dirty="0">
                <a:latin typeface="Calibri"/>
                <a:cs typeface="Calibri"/>
              </a:rPr>
              <a:t>đây là các sự</a:t>
            </a:r>
            <a:r>
              <a:rPr spc="-1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kiện:</a:t>
            </a:r>
            <a:endParaRPr>
              <a:latin typeface="Calibri"/>
              <a:cs typeface="Calibri"/>
            </a:endParaRPr>
          </a:p>
          <a:p>
            <a:pPr marL="94437" indent="-88865">
              <a:spcBef>
                <a:spcPts val="336"/>
              </a:spcBef>
              <a:buSzPct val="95000"/>
              <a:buFont typeface="Wingdings"/>
              <a:buChar char=""/>
              <a:tabLst>
                <a:tab pos="94715" algn="l"/>
              </a:tabLst>
            </a:pPr>
            <a:r>
              <a:rPr sz="900" dirty="0">
                <a:solidFill>
                  <a:srgbClr val="FFFFFF"/>
                </a:solidFill>
                <a:latin typeface="Arial"/>
                <a:cs typeface="Arial"/>
              </a:rPr>
              <a:t>Sự kiện</a:t>
            </a:r>
            <a:r>
              <a:rPr sz="900" spc="-1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900" b="1" spc="-2" dirty="0">
                <a:solidFill>
                  <a:srgbClr val="FFFFFF"/>
                </a:solidFill>
                <a:latin typeface="Calibri"/>
                <a:cs typeface="Calibri"/>
              </a:rPr>
              <a:t>hover()</a:t>
            </a:r>
            <a:endParaRPr sz="900">
              <a:latin typeface="Calibri"/>
              <a:cs typeface="Calibri"/>
            </a:endParaRPr>
          </a:p>
          <a:p>
            <a:pPr marL="136223" indent="-120344">
              <a:lnSpc>
                <a:spcPts val="948"/>
              </a:lnSpc>
              <a:spcBef>
                <a:spcPts val="3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Các mouseenter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mouseleave là hai sự kiện </a:t>
            </a:r>
            <a:r>
              <a:rPr spc="2" dirty="0">
                <a:latin typeface="Calibri"/>
                <a:cs typeface="Calibri"/>
              </a:rPr>
              <a:t>thường được </a:t>
            </a:r>
            <a:r>
              <a:rPr dirty="0">
                <a:latin typeface="Calibri"/>
                <a:cs typeface="Calibri"/>
              </a:rPr>
              <a:t>sử dụng với</a:t>
            </a:r>
            <a:r>
              <a:rPr spc="-6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nhau.</a:t>
            </a:r>
            <a:endParaRPr>
              <a:latin typeface="Calibri"/>
              <a:cs typeface="Calibri"/>
            </a:endParaRPr>
          </a:p>
          <a:p>
            <a:pPr marL="136223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jQuery </a:t>
            </a:r>
            <a:r>
              <a:rPr spc="2" dirty="0">
                <a:latin typeface="Calibri"/>
                <a:cs typeface="Calibri"/>
              </a:rPr>
              <a:t>cung </a:t>
            </a:r>
            <a:r>
              <a:rPr dirty="0">
                <a:latin typeface="Calibri"/>
                <a:cs typeface="Calibri"/>
              </a:rPr>
              <a:t>cấp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hover () </a:t>
            </a:r>
            <a:r>
              <a:rPr spc="2" dirty="0">
                <a:latin typeface="Calibri"/>
                <a:cs typeface="Calibri"/>
              </a:rPr>
              <a:t>chức </a:t>
            </a:r>
            <a:r>
              <a:rPr dirty="0">
                <a:latin typeface="Calibri"/>
                <a:cs typeface="Calibri"/>
              </a:rPr>
              <a:t>năng </a:t>
            </a:r>
            <a:r>
              <a:rPr spc="2" dirty="0">
                <a:latin typeface="Calibri"/>
                <a:cs typeface="Calibri"/>
              </a:rPr>
              <a:t>chấp nhận </a:t>
            </a:r>
            <a:r>
              <a:rPr dirty="0">
                <a:latin typeface="Calibri"/>
                <a:cs typeface="Calibri"/>
              </a:rPr>
              <a:t>hai </a:t>
            </a:r>
            <a:r>
              <a:rPr spc="2" dirty="0">
                <a:latin typeface="Calibri"/>
                <a:cs typeface="Calibri"/>
              </a:rPr>
              <a:t>tham</a:t>
            </a:r>
            <a:r>
              <a:rPr spc="-9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số.</a:t>
            </a:r>
            <a:endParaRPr>
              <a:latin typeface="Calibri"/>
              <a:cs typeface="Calibri"/>
            </a:endParaRPr>
          </a:p>
          <a:p>
            <a:pPr marL="136223" marR="73265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Tham </a:t>
            </a:r>
            <a:r>
              <a:rPr dirty="0">
                <a:latin typeface="Calibri"/>
                <a:cs typeface="Calibri"/>
              </a:rPr>
              <a:t>số </a:t>
            </a:r>
            <a:r>
              <a:rPr spc="2" dirty="0">
                <a:latin typeface="Calibri"/>
                <a:cs typeface="Calibri"/>
              </a:rPr>
              <a:t>đầu </a:t>
            </a:r>
            <a:r>
              <a:rPr dirty="0">
                <a:latin typeface="Calibri"/>
                <a:cs typeface="Calibri"/>
              </a:rPr>
              <a:t>tiên </a:t>
            </a:r>
            <a:r>
              <a:rPr spc="2" dirty="0">
                <a:latin typeface="Calibri"/>
                <a:cs typeface="Calibri"/>
              </a:rPr>
              <a:t>thực </a:t>
            </a:r>
            <a:r>
              <a:rPr dirty="0">
                <a:latin typeface="Calibri"/>
                <a:cs typeface="Calibri"/>
              </a:rPr>
              <a:t>hiện khi di chuyển chuột trên các phần </a:t>
            </a:r>
            <a:r>
              <a:rPr spc="2" dirty="0">
                <a:latin typeface="Calibri"/>
                <a:cs typeface="Calibri"/>
              </a:rPr>
              <a:t>tử </a:t>
            </a:r>
            <a:r>
              <a:rPr spc="-4" dirty="0">
                <a:latin typeface="Calibri"/>
                <a:cs typeface="Calibri"/>
              </a:rPr>
              <a:t>và </a:t>
            </a:r>
            <a:r>
              <a:rPr spc="2" dirty="0">
                <a:latin typeface="Calibri"/>
                <a:cs typeface="Calibri"/>
              </a:rPr>
              <a:t>chức</a:t>
            </a:r>
            <a:r>
              <a:rPr spc="-8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năng  </a:t>
            </a:r>
            <a:r>
              <a:rPr spc="2" dirty="0">
                <a:latin typeface="Calibri"/>
                <a:cs typeface="Calibri"/>
              </a:rPr>
              <a:t>thứ </a:t>
            </a:r>
            <a:r>
              <a:rPr dirty="0">
                <a:latin typeface="Calibri"/>
                <a:cs typeface="Calibri"/>
              </a:rPr>
              <a:t>hai </a:t>
            </a:r>
            <a:r>
              <a:rPr spc="2" dirty="0">
                <a:latin typeface="Calibri"/>
                <a:cs typeface="Calibri"/>
              </a:rPr>
              <a:t>thực </a:t>
            </a:r>
            <a:r>
              <a:rPr dirty="0">
                <a:latin typeface="Calibri"/>
                <a:cs typeface="Calibri"/>
              </a:rPr>
              <a:t>hiện khi chuột di chuyển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khỏi các phần</a:t>
            </a:r>
            <a:r>
              <a:rPr spc="-7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tử.</a:t>
            </a:r>
            <a:endParaRPr>
              <a:latin typeface="Calibri"/>
              <a:cs typeface="Calibri"/>
            </a:endParaRPr>
          </a:p>
          <a:p>
            <a:pPr marL="136223" indent="-120344">
              <a:lnSpc>
                <a:spcPts val="88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Snippet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các sự kiện di</a:t>
            </a:r>
            <a:r>
              <a:rPr spc="-3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chuột.</a:t>
            </a:r>
            <a:endParaRPr>
              <a:latin typeface="Calibri"/>
              <a:cs typeface="Calibri"/>
            </a:endParaRPr>
          </a:p>
          <a:p>
            <a:pPr marR="2369833" algn="ctr">
              <a:spcBef>
                <a:spcPts val="921"/>
              </a:spcBef>
            </a:pPr>
            <a:r>
              <a:rPr sz="700" spc="-2" dirty="0">
                <a:latin typeface="Courier New"/>
                <a:cs typeface="Courier New"/>
              </a:rPr>
              <a:t>&lt;!DOCTYPE</a:t>
            </a:r>
            <a:r>
              <a:rPr sz="700" spc="-11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html&gt;</a:t>
            </a:r>
            <a:endParaRPr sz="700">
              <a:latin typeface="Courier New"/>
              <a:cs typeface="Courier New"/>
            </a:endParaRPr>
          </a:p>
          <a:p>
            <a:pPr marL="223417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>
              <a:latin typeface="Courier New"/>
              <a:cs typeface="Courier New"/>
            </a:endParaRPr>
          </a:p>
          <a:p>
            <a:pPr marL="276903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&lt;head&gt;</a:t>
            </a:r>
            <a:endParaRPr sz="700">
              <a:latin typeface="Courier New"/>
              <a:cs typeface="Courier New"/>
            </a:endParaRPr>
          </a:p>
          <a:p>
            <a:pPr marL="330389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&lt;script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src=”jquery-1.7.2.min.js”&gt;&lt;/script&gt;</a:t>
            </a:r>
            <a:endParaRPr sz="700">
              <a:latin typeface="Courier New"/>
              <a:cs typeface="Courier New"/>
            </a:endParaRPr>
          </a:p>
          <a:p>
            <a:pPr marL="330389">
              <a:spcBef>
                <a:spcPts val="168"/>
              </a:spcBef>
            </a:pPr>
            <a:r>
              <a:rPr sz="700" spc="-2" dirty="0">
                <a:latin typeface="Courier New"/>
                <a:cs typeface="Courier New"/>
              </a:rPr>
              <a:t>&lt;script&gt;</a:t>
            </a:r>
            <a:endParaRPr sz="700">
              <a:latin typeface="Courier New"/>
              <a:cs typeface="Courier New"/>
            </a:endParaRPr>
          </a:p>
          <a:p>
            <a:pPr marL="490848">
              <a:spcBef>
                <a:spcPts val="590"/>
              </a:spcBef>
            </a:pPr>
            <a:r>
              <a:rPr sz="700" spc="-2" dirty="0">
                <a:latin typeface="Courier New"/>
                <a:cs typeface="Courier New"/>
              </a:rPr>
              <a:t>$(document).ready(function(){</a:t>
            </a:r>
            <a:endParaRPr sz="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9670"/>
            <a:ext cx="2787697" cy="17490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spc="-2" dirty="0"/>
              <a:t>Sử dụng </a:t>
            </a:r>
            <a:r>
              <a:rPr spc="-7" dirty="0"/>
              <a:t>các </a:t>
            </a:r>
            <a:r>
              <a:rPr spc="-4" dirty="0"/>
              <a:t>sự </a:t>
            </a:r>
            <a:r>
              <a:rPr spc="-2" dirty="0"/>
              <a:t>kiện </a:t>
            </a:r>
            <a:r>
              <a:rPr spc="-7" dirty="0"/>
              <a:t>với </a:t>
            </a:r>
            <a:r>
              <a:rPr spc="-2" dirty="0"/>
              <a:t>jQuery</a:t>
            </a:r>
            <a:r>
              <a:rPr dirty="0"/>
              <a:t> </a:t>
            </a:r>
            <a:r>
              <a:rPr spc="2" dirty="0"/>
              <a:t>2-6</a:t>
            </a:r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41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417117" y="359417"/>
            <a:ext cx="2286819" cy="1761093"/>
          </a:xfrm>
          <a:prstGeom prst="rect">
            <a:avLst/>
          </a:prstGeom>
        </p:spPr>
        <p:txBody>
          <a:bodyPr vert="horz" wrap="square" lIns="0" tIns="27021" rIns="0" bIns="0" rtlCol="0">
            <a:spAutoFit/>
          </a:bodyPr>
          <a:lstStyle/>
          <a:p>
            <a:pPr marL="165752">
              <a:spcBef>
                <a:spcPts val="212"/>
              </a:spcBef>
            </a:pPr>
            <a:r>
              <a:rPr sz="700" spc="-2" dirty="0">
                <a:latin typeface="Courier New"/>
                <a:cs typeface="Courier New"/>
              </a:rPr>
              <a:t>$(“p”).hover(function(){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167"/>
              </a:spcBef>
            </a:pPr>
            <a:r>
              <a:rPr sz="700" spc="-2" dirty="0">
                <a:latin typeface="Courier New"/>
                <a:cs typeface="Courier New"/>
              </a:rPr>
              <a:t>$(“p”).css(“background-color”,”red”);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},function(){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$(“p”).css(“background-color”,”maroon”);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});</a:t>
            </a:r>
            <a:endParaRPr sz="700" dirty="0">
              <a:latin typeface="Courier New"/>
              <a:cs typeface="Courier New"/>
            </a:endParaRPr>
          </a:p>
          <a:p>
            <a:pPr marL="59058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});</a:t>
            </a:r>
            <a:endParaRPr sz="700" dirty="0">
              <a:latin typeface="Courier New"/>
              <a:cs typeface="Courier New"/>
            </a:endParaRPr>
          </a:p>
          <a:p>
            <a:pPr marR="1712676" algn="ctr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&lt;/script&gt;</a:t>
            </a:r>
            <a:endParaRPr sz="700" dirty="0">
              <a:latin typeface="Courier New"/>
              <a:cs typeface="Courier New"/>
            </a:endParaRPr>
          </a:p>
          <a:p>
            <a:pPr marL="5571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 dirty="0">
              <a:latin typeface="Courier New"/>
              <a:cs typeface="Courier New"/>
            </a:endParaRPr>
          </a:p>
          <a:p>
            <a:pPr marR="1765884" algn="ctr">
              <a:spcBef>
                <a:spcPts val="168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 dirty="0">
              <a:latin typeface="Courier New"/>
              <a:cs typeface="Courier New"/>
            </a:endParaRPr>
          </a:p>
          <a:p>
            <a:pPr marL="165752">
              <a:spcBef>
                <a:spcPts val="169"/>
              </a:spcBef>
            </a:pPr>
            <a:r>
              <a:rPr sz="700" spc="-2" dirty="0">
                <a:latin typeface="Courier New"/>
                <a:cs typeface="Courier New"/>
              </a:rPr>
              <a:t>&lt;p&gt;Hover the mouse </a:t>
            </a:r>
            <a:r>
              <a:rPr sz="700" dirty="0">
                <a:latin typeface="Courier New"/>
                <a:cs typeface="Courier New"/>
              </a:rPr>
              <a:t>on </a:t>
            </a:r>
            <a:r>
              <a:rPr sz="700" spc="-2" dirty="0">
                <a:latin typeface="Courier New"/>
                <a:cs typeface="Courier New"/>
              </a:rPr>
              <a:t>this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line.&lt;/p&gt;</a:t>
            </a:r>
            <a:endParaRPr sz="700" dirty="0">
              <a:latin typeface="Courier New"/>
              <a:cs typeface="Courier New"/>
            </a:endParaRPr>
          </a:p>
          <a:p>
            <a:pPr marR="1712397" algn="ctr">
              <a:spcBef>
                <a:spcPts val="168"/>
              </a:spcBef>
            </a:pPr>
            <a:r>
              <a:rPr sz="700" spc="-2" dirty="0">
                <a:latin typeface="Courier New"/>
                <a:cs typeface="Courier New"/>
              </a:rPr>
              <a:t>&lt;/body&gt;</a:t>
            </a:r>
            <a:endParaRPr sz="700" dirty="0">
              <a:latin typeface="Courier New"/>
              <a:cs typeface="Courier New"/>
            </a:endParaRPr>
          </a:p>
          <a:p>
            <a:pPr marL="5571">
              <a:spcBef>
                <a:spcPts val="588"/>
              </a:spcBef>
            </a:pPr>
            <a:r>
              <a:rPr sz="700" spc="-2" dirty="0">
                <a:latin typeface="Courier New"/>
                <a:cs typeface="Courier New"/>
              </a:rPr>
              <a:t>&lt;/html&gt;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9670"/>
            <a:ext cx="2787697" cy="17490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sz="1100" b="1" spc="-2" dirty="0">
                <a:solidFill>
                  <a:srgbClr val="7030A0"/>
                </a:solidFill>
                <a:latin typeface="+mn-lt"/>
              </a:rPr>
              <a:t>Sử dụng </a:t>
            </a:r>
            <a:r>
              <a:rPr sz="1100" b="1" spc="-7" dirty="0">
                <a:solidFill>
                  <a:srgbClr val="7030A0"/>
                </a:solidFill>
                <a:latin typeface="+mn-lt"/>
              </a:rPr>
              <a:t>các </a:t>
            </a:r>
            <a:r>
              <a:rPr sz="1100" b="1" spc="-4" dirty="0">
                <a:solidFill>
                  <a:srgbClr val="7030A0"/>
                </a:solidFill>
                <a:latin typeface="+mn-lt"/>
              </a:rPr>
              <a:t>sự </a:t>
            </a:r>
            <a:r>
              <a:rPr sz="1100" b="1" spc="-2" dirty="0">
                <a:solidFill>
                  <a:srgbClr val="7030A0"/>
                </a:solidFill>
                <a:latin typeface="+mn-lt"/>
              </a:rPr>
              <a:t>kiện </a:t>
            </a:r>
            <a:r>
              <a:rPr sz="1100" b="1" spc="-7" dirty="0">
                <a:solidFill>
                  <a:srgbClr val="7030A0"/>
                </a:solidFill>
                <a:latin typeface="+mn-lt"/>
              </a:rPr>
              <a:t>với </a:t>
            </a:r>
            <a:r>
              <a:rPr sz="1100" b="1" spc="-2" dirty="0">
                <a:solidFill>
                  <a:srgbClr val="7030A0"/>
                </a:solidFill>
                <a:latin typeface="+mn-lt"/>
              </a:rPr>
              <a:t>jQuery</a:t>
            </a:r>
            <a:r>
              <a:rPr sz="1100" b="1" dirty="0">
                <a:solidFill>
                  <a:srgbClr val="7030A0"/>
                </a:solidFill>
                <a:latin typeface="+mn-lt"/>
              </a:rPr>
              <a:t> </a:t>
            </a:r>
            <a:r>
              <a:rPr sz="1100" b="1" spc="2" dirty="0">
                <a:solidFill>
                  <a:srgbClr val="7030A0"/>
                </a:solidFill>
                <a:latin typeface="+mn-lt"/>
              </a:rPr>
              <a:t>3-6</a:t>
            </a:r>
            <a:endParaRPr sz="1100" b="1" dirty="0">
              <a:solidFill>
                <a:srgbClr val="7030A0"/>
              </a:solidFill>
              <a:latin typeface="+mn-lt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3738018" y="2949431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42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484305"/>
            <a:ext cx="795463" cy="130143"/>
          </a:xfrm>
          <a:prstGeom prst="rect">
            <a:avLst/>
          </a:prstGeom>
        </p:spPr>
        <p:txBody>
          <a:bodyPr vert="horz" wrap="square" lIns="0" tIns="6964" rIns="0" bIns="0" rtlCol="0">
            <a:spAutoFit/>
          </a:bodyPr>
          <a:lstStyle/>
          <a:p>
            <a:pPr marL="125916" indent="-120344">
              <a:spcBef>
                <a:spcPts val="5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Khi chuột </a:t>
            </a:r>
            <a:r>
              <a:rPr dirty="0">
                <a:latin typeface="Calibri"/>
                <a:cs typeface="Calibri"/>
              </a:rPr>
              <a:t>di</a:t>
            </a:r>
            <a:r>
              <a:rPr spc="-6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vào</a:t>
            </a:r>
            <a:endParaRPr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127121" y="484305"/>
            <a:ext cx="769883" cy="130143"/>
          </a:xfrm>
          <a:prstGeom prst="rect">
            <a:avLst/>
          </a:prstGeom>
        </p:spPr>
        <p:txBody>
          <a:bodyPr vert="horz" wrap="square" lIns="0" tIns="6964" rIns="0" bIns="0" rtlCol="0">
            <a:spAutoFit/>
          </a:bodyPr>
          <a:lstStyle/>
          <a:p>
            <a:pPr marL="125916" indent="-120344">
              <a:spcBef>
                <a:spcPts val="5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Khi chuột </a:t>
            </a:r>
            <a:r>
              <a:rPr spc="-2" dirty="0">
                <a:latin typeface="Calibri"/>
                <a:cs typeface="Calibri"/>
              </a:rPr>
              <a:t>rời</a:t>
            </a:r>
            <a:r>
              <a:rPr spc="-61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ra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74936" y="891183"/>
            <a:ext cx="1734836" cy="131932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079427" y="884202"/>
            <a:ext cx="1727885" cy="131932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9670"/>
            <a:ext cx="2787697" cy="17490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spc="-2" dirty="0"/>
              <a:t>Sử dụng </a:t>
            </a:r>
            <a:r>
              <a:rPr spc="-7" dirty="0"/>
              <a:t>các </a:t>
            </a:r>
            <a:r>
              <a:rPr spc="-4" dirty="0"/>
              <a:t>sự </a:t>
            </a:r>
            <a:r>
              <a:rPr spc="-2" dirty="0"/>
              <a:t>kiện </a:t>
            </a:r>
            <a:r>
              <a:rPr spc="-7" dirty="0"/>
              <a:t>với </a:t>
            </a:r>
            <a:r>
              <a:rPr spc="-2" dirty="0"/>
              <a:t>jQuery</a:t>
            </a:r>
            <a:r>
              <a:rPr dirty="0"/>
              <a:t> </a:t>
            </a:r>
            <a:r>
              <a:rPr spc="2" dirty="0"/>
              <a:t>4-6</a:t>
            </a:r>
            <a:endParaRPr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43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65364" y="374425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8305800" y="0"/>
                </a:moveTo>
                <a:lnTo>
                  <a:pt x="76200" y="0"/>
                </a:lnTo>
                <a:lnTo>
                  <a:pt x="46537" y="5994"/>
                </a:lnTo>
                <a:lnTo>
                  <a:pt x="22317" y="22336"/>
                </a:lnTo>
                <a:lnTo>
                  <a:pt x="5987" y="46559"/>
                </a:lnTo>
                <a:lnTo>
                  <a:pt x="0" y="76200"/>
                </a:lnTo>
                <a:lnTo>
                  <a:pt x="0" y="381000"/>
                </a:lnTo>
                <a:lnTo>
                  <a:pt x="5987" y="410640"/>
                </a:lnTo>
                <a:lnTo>
                  <a:pt x="22317" y="434863"/>
                </a:lnTo>
                <a:lnTo>
                  <a:pt x="46537" y="451205"/>
                </a:lnTo>
                <a:lnTo>
                  <a:pt x="76200" y="457200"/>
                </a:lnTo>
                <a:lnTo>
                  <a:pt x="8305800" y="457200"/>
                </a:lnTo>
                <a:lnTo>
                  <a:pt x="8335440" y="451205"/>
                </a:lnTo>
                <a:lnTo>
                  <a:pt x="8359663" y="434863"/>
                </a:lnTo>
                <a:lnTo>
                  <a:pt x="8376005" y="410640"/>
                </a:lnTo>
                <a:lnTo>
                  <a:pt x="8382000" y="381000"/>
                </a:lnTo>
                <a:lnTo>
                  <a:pt x="8382000" y="76200"/>
                </a:lnTo>
                <a:lnTo>
                  <a:pt x="8376005" y="46559"/>
                </a:lnTo>
                <a:lnTo>
                  <a:pt x="8359663" y="22336"/>
                </a:lnTo>
                <a:lnTo>
                  <a:pt x="8335440" y="5994"/>
                </a:lnTo>
                <a:lnTo>
                  <a:pt x="8305800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65364" y="374425"/>
            <a:ext cx="3630745" cy="204047"/>
          </a:xfrm>
          <a:custGeom>
            <a:avLst/>
            <a:gdLst/>
            <a:ahLst/>
            <a:cxnLst/>
            <a:rect l="l" t="t" r="r" b="b"/>
            <a:pathLst>
              <a:path w="8382000" h="457200">
                <a:moveTo>
                  <a:pt x="0" y="76200"/>
                </a:moveTo>
                <a:lnTo>
                  <a:pt x="5987" y="46559"/>
                </a:lnTo>
                <a:lnTo>
                  <a:pt x="22317" y="22336"/>
                </a:lnTo>
                <a:lnTo>
                  <a:pt x="46537" y="5994"/>
                </a:lnTo>
                <a:lnTo>
                  <a:pt x="76200" y="0"/>
                </a:lnTo>
                <a:lnTo>
                  <a:pt x="8305800" y="0"/>
                </a:lnTo>
                <a:lnTo>
                  <a:pt x="8335440" y="5994"/>
                </a:lnTo>
                <a:lnTo>
                  <a:pt x="8359663" y="22336"/>
                </a:lnTo>
                <a:lnTo>
                  <a:pt x="8376005" y="46559"/>
                </a:lnTo>
                <a:lnTo>
                  <a:pt x="8382000" y="76200"/>
                </a:lnTo>
                <a:lnTo>
                  <a:pt x="8382000" y="381000"/>
                </a:lnTo>
                <a:lnTo>
                  <a:pt x="8376005" y="410640"/>
                </a:lnTo>
                <a:lnTo>
                  <a:pt x="8359663" y="434863"/>
                </a:lnTo>
                <a:lnTo>
                  <a:pt x="8335440" y="451205"/>
                </a:lnTo>
                <a:lnTo>
                  <a:pt x="8305800" y="457200"/>
                </a:lnTo>
                <a:lnTo>
                  <a:pt x="76200" y="457200"/>
                </a:lnTo>
                <a:lnTo>
                  <a:pt x="46537" y="451205"/>
                </a:lnTo>
                <a:lnTo>
                  <a:pt x="22317" y="434863"/>
                </a:lnTo>
                <a:lnTo>
                  <a:pt x="5987" y="410640"/>
                </a:lnTo>
                <a:lnTo>
                  <a:pt x="0" y="381000"/>
                </a:lnTo>
                <a:lnTo>
                  <a:pt x="0" y="7620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7576" y="384288"/>
            <a:ext cx="3605715" cy="183642"/>
          </a:xfrm>
          <a:custGeom>
            <a:avLst/>
            <a:gdLst/>
            <a:ahLst/>
            <a:cxnLst/>
            <a:rect l="l" t="t" r="r" b="b"/>
            <a:pathLst>
              <a:path w="8324215" h="411480">
                <a:moveTo>
                  <a:pt x="0" y="411479"/>
                </a:moveTo>
                <a:lnTo>
                  <a:pt x="8324088" y="411479"/>
                </a:lnTo>
                <a:lnTo>
                  <a:pt x="8324088" y="0"/>
                </a:lnTo>
                <a:lnTo>
                  <a:pt x="0" y="0"/>
                </a:lnTo>
                <a:lnTo>
                  <a:pt x="0" y="411479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201913" y="364268"/>
            <a:ext cx="3515222" cy="986700"/>
          </a:xfrm>
          <a:prstGeom prst="rect">
            <a:avLst/>
          </a:prstGeom>
        </p:spPr>
        <p:txBody>
          <a:bodyPr vert="horz" wrap="square" lIns="0" tIns="30086" rIns="0" bIns="0" rtlCol="0">
            <a:spAutoFit/>
          </a:bodyPr>
          <a:lstStyle/>
          <a:p>
            <a:pPr marL="94437" indent="-88865">
              <a:spcBef>
                <a:spcPts val="237"/>
              </a:spcBef>
              <a:buSzPct val="95000"/>
              <a:buFont typeface="Wingdings"/>
              <a:buChar char=""/>
              <a:tabLst>
                <a:tab pos="94715" algn="l"/>
              </a:tabLst>
            </a:pPr>
            <a:r>
              <a:rPr sz="900" dirty="0">
                <a:solidFill>
                  <a:srgbClr val="FFFFFF"/>
                </a:solidFill>
                <a:latin typeface="Arial"/>
                <a:cs typeface="Arial"/>
              </a:rPr>
              <a:t>Sự kiện</a:t>
            </a:r>
            <a:r>
              <a:rPr sz="900" spc="-1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900" b="1" spc="-2" dirty="0">
                <a:solidFill>
                  <a:srgbClr val="FFFFFF"/>
                </a:solidFill>
                <a:latin typeface="Calibri"/>
                <a:cs typeface="Calibri"/>
              </a:rPr>
              <a:t>toggle()</a:t>
            </a:r>
            <a:endParaRPr sz="900" dirty="0">
              <a:latin typeface="Calibri"/>
              <a:cs typeface="Calibri"/>
            </a:endParaRPr>
          </a:p>
          <a:p>
            <a:pPr marL="136223" marR="118116" indent="-120344">
              <a:lnSpc>
                <a:spcPts val="921"/>
              </a:lnSpc>
              <a:spcBef>
                <a:spcPts val="75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Các sự kiện toggle () hoạt </a:t>
            </a:r>
            <a:r>
              <a:rPr spc="2" dirty="0">
                <a:latin typeface="Calibri"/>
                <a:cs typeface="Calibri"/>
              </a:rPr>
              <a:t>động theo </a:t>
            </a:r>
            <a:r>
              <a:rPr dirty="0">
                <a:latin typeface="Calibri"/>
                <a:cs typeface="Calibri"/>
              </a:rPr>
              <a:t>cách tương </a:t>
            </a:r>
            <a:r>
              <a:rPr spc="2" dirty="0">
                <a:latin typeface="Calibri"/>
                <a:cs typeface="Calibri"/>
              </a:rPr>
              <a:t>tự </a:t>
            </a:r>
            <a:r>
              <a:rPr dirty="0">
                <a:latin typeface="Calibri"/>
                <a:cs typeface="Calibri"/>
              </a:rPr>
              <a:t>như sự kiện hover (), ngoại  trừ việc nó </a:t>
            </a:r>
            <a:r>
              <a:rPr spc="2" dirty="0">
                <a:latin typeface="Calibri"/>
                <a:cs typeface="Calibri"/>
              </a:rPr>
              <a:t>phản ứng </a:t>
            </a:r>
            <a:r>
              <a:rPr dirty="0">
                <a:latin typeface="Calibri"/>
                <a:cs typeface="Calibri"/>
              </a:rPr>
              <a:t>với </a:t>
            </a:r>
            <a:r>
              <a:rPr spc="2" dirty="0">
                <a:latin typeface="Calibri"/>
                <a:cs typeface="Calibri"/>
              </a:rPr>
              <a:t>cú </a:t>
            </a:r>
            <a:r>
              <a:rPr dirty="0">
                <a:latin typeface="Calibri"/>
                <a:cs typeface="Calibri"/>
              </a:rPr>
              <a:t>click</a:t>
            </a:r>
            <a:r>
              <a:rPr spc="-5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chuột.</a:t>
            </a:r>
          </a:p>
          <a:p>
            <a:pPr marL="136223" indent="-120344">
              <a:lnSpc>
                <a:spcPts val="875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Phương </a:t>
            </a:r>
            <a:r>
              <a:rPr spc="2" dirty="0">
                <a:latin typeface="Calibri"/>
                <a:cs typeface="Calibri"/>
              </a:rPr>
              <a:t>thức </a:t>
            </a:r>
            <a:r>
              <a:rPr dirty="0">
                <a:latin typeface="Calibri"/>
                <a:cs typeface="Calibri"/>
              </a:rPr>
              <a:t>toggle () </a:t>
            </a:r>
            <a:r>
              <a:rPr spc="2" dirty="0">
                <a:latin typeface="Calibri"/>
                <a:cs typeface="Calibri"/>
              </a:rPr>
              <a:t>chấp </a:t>
            </a:r>
            <a:r>
              <a:rPr dirty="0">
                <a:latin typeface="Calibri"/>
                <a:cs typeface="Calibri"/>
              </a:rPr>
              <a:t>nhận hơn hai </a:t>
            </a:r>
            <a:r>
              <a:rPr spc="2" dirty="0">
                <a:latin typeface="Calibri"/>
                <a:cs typeface="Calibri"/>
              </a:rPr>
              <a:t>chức </a:t>
            </a:r>
            <a:r>
              <a:rPr dirty="0">
                <a:latin typeface="Calibri"/>
                <a:cs typeface="Calibri"/>
              </a:rPr>
              <a:t>năng như các đối</a:t>
            </a:r>
            <a:r>
              <a:rPr spc="-11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số.</a:t>
            </a:r>
          </a:p>
          <a:p>
            <a:pPr marL="136223" marR="2229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-20" dirty="0">
                <a:latin typeface="Calibri"/>
                <a:cs typeface="Calibri"/>
              </a:rPr>
              <a:t>Tất </a:t>
            </a:r>
            <a:r>
              <a:rPr dirty="0">
                <a:latin typeface="Calibri"/>
                <a:cs typeface="Calibri"/>
              </a:rPr>
              <a:t>cả các </a:t>
            </a:r>
            <a:r>
              <a:rPr spc="2" dirty="0">
                <a:latin typeface="Calibri"/>
                <a:cs typeface="Calibri"/>
              </a:rPr>
              <a:t>chức </a:t>
            </a:r>
            <a:r>
              <a:rPr dirty="0">
                <a:latin typeface="Calibri"/>
                <a:cs typeface="Calibri"/>
              </a:rPr>
              <a:t>năng chuyển tới sự kiện toggle() sẽ phản </a:t>
            </a:r>
            <a:r>
              <a:rPr spc="2" dirty="0">
                <a:latin typeface="Calibri"/>
                <a:cs typeface="Calibri"/>
              </a:rPr>
              <a:t>ứng </a:t>
            </a:r>
            <a:r>
              <a:rPr dirty="0">
                <a:latin typeface="Calibri"/>
                <a:cs typeface="Calibri"/>
              </a:rPr>
              <a:t>với hành </a:t>
            </a:r>
            <a:r>
              <a:rPr spc="2" dirty="0">
                <a:latin typeface="Calibri"/>
                <a:cs typeface="Calibri"/>
              </a:rPr>
              <a:t>động</a:t>
            </a:r>
            <a:r>
              <a:rPr spc="-7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nhấp  chuột </a:t>
            </a:r>
            <a:r>
              <a:rPr spc="2" dirty="0">
                <a:latin typeface="Calibri"/>
                <a:cs typeface="Calibri"/>
              </a:rPr>
              <a:t>tương ứng của</a:t>
            </a:r>
            <a:r>
              <a:rPr spc="-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nó.</a:t>
            </a:r>
          </a:p>
          <a:p>
            <a:pPr marL="136223" indent="-120344">
              <a:lnSpc>
                <a:spcPts val="8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Snippet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các sự kiện</a:t>
            </a:r>
            <a:r>
              <a:rPr spc="-4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toggle.</a:t>
            </a:r>
          </a:p>
        </p:txBody>
      </p:sp>
      <p:sp>
        <p:nvSpPr>
          <p:cNvPr id="9" name="object 3"/>
          <p:cNvSpPr txBox="1"/>
          <p:nvPr/>
        </p:nvSpPr>
        <p:spPr>
          <a:xfrm>
            <a:off x="201913" y="1326304"/>
            <a:ext cx="3594196" cy="1566184"/>
          </a:xfrm>
          <a:prstGeom prst="rect">
            <a:avLst/>
          </a:prstGeom>
        </p:spPr>
        <p:txBody>
          <a:bodyPr vert="horz" wrap="square" lIns="0" tIns="27021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&lt;!DOCTYPE html&gt;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&lt;html&gt;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&lt;head&gt;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&lt;script src="jquery-3.2.1.min.js"&gt;&lt;/script&gt;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&lt;script&gt;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$(document).ready(function(){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	$("p").toggle(function(){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		$("body").css("background-color","blue");},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	function(){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		$("body").css("background-color","pink");},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	function(){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		$("body").css("background-color","grey");}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	);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});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9670"/>
            <a:ext cx="2787697" cy="17490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sz="1100" b="1" spc="-2" dirty="0">
                <a:solidFill>
                  <a:srgbClr val="7030A0"/>
                </a:solidFill>
                <a:latin typeface="+mn-lt"/>
              </a:rPr>
              <a:t>Sử dụng </a:t>
            </a:r>
            <a:r>
              <a:rPr sz="1100" b="1" spc="-7" dirty="0">
                <a:solidFill>
                  <a:srgbClr val="7030A0"/>
                </a:solidFill>
                <a:latin typeface="+mn-lt"/>
              </a:rPr>
              <a:t>các </a:t>
            </a:r>
            <a:r>
              <a:rPr sz="1100" b="1" spc="-4" dirty="0">
                <a:solidFill>
                  <a:srgbClr val="7030A0"/>
                </a:solidFill>
                <a:latin typeface="+mn-lt"/>
              </a:rPr>
              <a:t>sự </a:t>
            </a:r>
            <a:r>
              <a:rPr sz="1100" b="1" spc="-2" dirty="0">
                <a:solidFill>
                  <a:srgbClr val="7030A0"/>
                </a:solidFill>
                <a:latin typeface="+mn-lt"/>
              </a:rPr>
              <a:t>kiện </a:t>
            </a:r>
            <a:r>
              <a:rPr sz="1100" b="1" spc="-7" dirty="0">
                <a:solidFill>
                  <a:srgbClr val="7030A0"/>
                </a:solidFill>
                <a:latin typeface="+mn-lt"/>
              </a:rPr>
              <a:t>với </a:t>
            </a:r>
            <a:r>
              <a:rPr sz="1100" b="1" spc="-2" dirty="0">
                <a:solidFill>
                  <a:srgbClr val="7030A0"/>
                </a:solidFill>
                <a:latin typeface="+mn-lt"/>
              </a:rPr>
              <a:t>jQuery</a:t>
            </a:r>
            <a:r>
              <a:rPr sz="1100" b="1" dirty="0">
                <a:solidFill>
                  <a:srgbClr val="7030A0"/>
                </a:solidFill>
                <a:latin typeface="+mn-lt"/>
              </a:rPr>
              <a:t> </a:t>
            </a:r>
            <a:r>
              <a:rPr sz="1100" b="1" spc="2" dirty="0">
                <a:solidFill>
                  <a:srgbClr val="7030A0"/>
                </a:solidFill>
                <a:latin typeface="+mn-lt"/>
              </a:rPr>
              <a:t>5-6</a:t>
            </a:r>
            <a:endParaRPr sz="1100" b="1" dirty="0">
              <a:solidFill>
                <a:srgbClr val="7030A0"/>
              </a:solidFill>
              <a:latin typeface="+mn-lt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3738018" y="2949431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44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57046" y="1156265"/>
            <a:ext cx="1220150" cy="374936"/>
          </a:xfrm>
          <a:prstGeom prst="rect">
            <a:avLst/>
          </a:prstGeom>
        </p:spPr>
        <p:txBody>
          <a:bodyPr vert="horz" wrap="square" lIns="0" tIns="14485" rIns="0" bIns="0" rtlCol="0">
            <a:spAutoFit/>
          </a:bodyPr>
          <a:lstStyle/>
          <a:p>
            <a:pPr marL="125916" marR="2229" indent="-120344" algn="just">
              <a:lnSpc>
                <a:spcPct val="93800"/>
              </a:lnSpc>
              <a:spcBef>
                <a:spcPts val="11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Hình dưới đây hiển thị</a:t>
            </a:r>
            <a:r>
              <a:rPr spc="-5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  hiệu </a:t>
            </a:r>
            <a:r>
              <a:rPr spc="2" dirty="0">
                <a:latin typeface="Calibri"/>
                <a:cs typeface="Calibri"/>
              </a:rPr>
              <a:t>ứng </a:t>
            </a:r>
            <a:r>
              <a:rPr dirty="0">
                <a:latin typeface="Calibri"/>
                <a:cs typeface="Calibri"/>
              </a:rPr>
              <a:t>chuyển đổi sang  </a:t>
            </a:r>
            <a:r>
              <a:rPr spc="2" dirty="0">
                <a:latin typeface="Calibri"/>
                <a:cs typeface="Calibri"/>
              </a:rPr>
              <a:t>màu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xanh.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178447" y="1156264"/>
            <a:ext cx="1218225" cy="374936"/>
          </a:xfrm>
          <a:prstGeom prst="rect">
            <a:avLst/>
          </a:prstGeom>
        </p:spPr>
        <p:txBody>
          <a:bodyPr vert="horz" wrap="square" lIns="0" tIns="14485" rIns="0" bIns="0" rtlCol="0">
            <a:spAutoFit/>
          </a:bodyPr>
          <a:lstStyle/>
          <a:p>
            <a:pPr marL="125916" marR="2229" indent="-120344" algn="just">
              <a:lnSpc>
                <a:spcPct val="93800"/>
              </a:lnSpc>
              <a:spcBef>
                <a:spcPts val="11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Hình dưới </a:t>
            </a:r>
            <a:r>
              <a:rPr spc="-2" dirty="0">
                <a:latin typeface="Calibri"/>
                <a:cs typeface="Calibri"/>
              </a:rPr>
              <a:t>đây </a:t>
            </a:r>
            <a:r>
              <a:rPr dirty="0">
                <a:latin typeface="Calibri"/>
                <a:cs typeface="Calibri"/>
              </a:rPr>
              <a:t>hiển thị</a:t>
            </a:r>
            <a:r>
              <a:rPr spc="-6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  hiệu </a:t>
            </a:r>
            <a:r>
              <a:rPr spc="2" dirty="0">
                <a:latin typeface="Calibri"/>
                <a:cs typeface="Calibri"/>
              </a:rPr>
              <a:t>ứng </a:t>
            </a:r>
            <a:r>
              <a:rPr dirty="0">
                <a:latin typeface="Calibri"/>
                <a:cs typeface="Calibri"/>
              </a:rPr>
              <a:t>chuyển đổi sang  </a:t>
            </a:r>
            <a:r>
              <a:rPr spc="2" dirty="0">
                <a:latin typeface="Calibri"/>
                <a:cs typeface="Calibri"/>
              </a:rPr>
              <a:t>màu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hồng.</a:t>
            </a:r>
          </a:p>
        </p:txBody>
      </p:sp>
      <p:sp>
        <p:nvSpPr>
          <p:cNvPr id="5" name="object 5"/>
          <p:cNvSpPr/>
          <p:nvPr/>
        </p:nvSpPr>
        <p:spPr>
          <a:xfrm>
            <a:off x="264054" y="1590129"/>
            <a:ext cx="1617332" cy="12351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78447" y="1601011"/>
            <a:ext cx="1603469" cy="12242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3"/>
          <p:cNvSpPr txBox="1"/>
          <p:nvPr/>
        </p:nvSpPr>
        <p:spPr>
          <a:xfrm>
            <a:off x="187721" y="350430"/>
            <a:ext cx="3594196" cy="687083"/>
          </a:xfrm>
          <a:prstGeom prst="rect">
            <a:avLst/>
          </a:prstGeom>
        </p:spPr>
        <p:txBody>
          <a:bodyPr vert="horz" wrap="square" lIns="0" tIns="27021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&lt;/script&gt;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&lt;/head&gt;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&lt;body&gt;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	&lt;p&gt;Click to change the colors.&lt;/p&gt;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&lt;/body&gt;</a:t>
            </a:r>
          </a:p>
          <a:p>
            <a:pPr>
              <a:lnSpc>
                <a:spcPct val="100000"/>
              </a:lnSpc>
            </a:pPr>
            <a:r>
              <a:rPr lang="vi-VN" sz="700" spc="-2" dirty="0">
                <a:latin typeface="Courier New"/>
                <a:cs typeface="Courier New"/>
              </a:rPr>
              <a:t>&lt;/html&gt;</a:t>
            </a:r>
            <a:endParaRPr sz="7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9670"/>
            <a:ext cx="2787697" cy="17490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spc="-2" dirty="0"/>
              <a:t>Sử dụng </a:t>
            </a:r>
            <a:r>
              <a:rPr spc="-7" dirty="0"/>
              <a:t>các </a:t>
            </a:r>
            <a:r>
              <a:rPr spc="-4" dirty="0"/>
              <a:t>sự </a:t>
            </a:r>
            <a:r>
              <a:rPr spc="-2" dirty="0"/>
              <a:t>kiện </a:t>
            </a:r>
            <a:r>
              <a:rPr spc="-7" dirty="0"/>
              <a:t>với </a:t>
            </a:r>
            <a:r>
              <a:rPr spc="-2" dirty="0"/>
              <a:t>jQuery</a:t>
            </a:r>
            <a:r>
              <a:rPr dirty="0"/>
              <a:t> </a:t>
            </a:r>
            <a:r>
              <a:rPr spc="2" dirty="0"/>
              <a:t>6-6</a:t>
            </a:r>
            <a:endParaRPr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45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97381"/>
            <a:ext cx="3583436" cy="133925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lang="en-US" dirty="0" err="1">
                <a:latin typeface="Calibri"/>
                <a:cs typeface="Calibri"/>
              </a:rPr>
              <a:t>h</a:t>
            </a:r>
            <a:r>
              <a:rPr dirty="0" err="1">
                <a:latin typeface="Calibri"/>
                <a:cs typeface="Calibri"/>
              </a:rPr>
              <a:t>ình</a:t>
            </a:r>
            <a:r>
              <a:rPr dirty="0">
                <a:latin typeface="Calibri"/>
                <a:cs typeface="Calibri"/>
              </a:rPr>
              <a:t> dưới đây hiển thị các hiệu </a:t>
            </a:r>
            <a:r>
              <a:rPr spc="2" dirty="0">
                <a:latin typeface="Calibri"/>
                <a:cs typeface="Calibri"/>
              </a:rPr>
              <a:t>ứng </a:t>
            </a:r>
            <a:r>
              <a:rPr dirty="0">
                <a:latin typeface="Calibri"/>
                <a:cs typeface="Calibri"/>
              </a:rPr>
              <a:t>chuyển đổi sang </a:t>
            </a:r>
            <a:r>
              <a:rPr spc="2" dirty="0">
                <a:latin typeface="Calibri"/>
                <a:cs typeface="Calibri"/>
              </a:rPr>
              <a:t>màu</a:t>
            </a:r>
            <a:r>
              <a:rPr spc="-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xám.</a:t>
            </a:r>
          </a:p>
        </p:txBody>
      </p:sp>
      <p:sp>
        <p:nvSpPr>
          <p:cNvPr id="4" name="object 4"/>
          <p:cNvSpPr/>
          <p:nvPr/>
        </p:nvSpPr>
        <p:spPr>
          <a:xfrm>
            <a:off x="866098" y="714164"/>
            <a:ext cx="2137519" cy="16323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79327"/>
            <a:ext cx="3762002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Đính </a:t>
            </a:r>
            <a:r>
              <a:rPr spc="-15" dirty="0"/>
              <a:t>kèm </a:t>
            </a:r>
            <a:r>
              <a:rPr spc="-7" dirty="0"/>
              <a:t>các </a:t>
            </a:r>
            <a:r>
              <a:rPr spc="-4" dirty="0"/>
              <a:t>nội dung bên ngoài </a:t>
            </a:r>
            <a:r>
              <a:rPr spc="-9" dirty="0"/>
              <a:t>trang</a:t>
            </a:r>
            <a:r>
              <a:rPr spc="61" dirty="0"/>
              <a:t> </a:t>
            </a:r>
            <a:r>
              <a:rPr spc="-4" dirty="0"/>
              <a:t>web</a:t>
            </a:r>
            <a:endParaRPr dirty="0"/>
          </a:p>
        </p:txBody>
      </p:sp>
      <p:sp>
        <p:nvSpPr>
          <p:cNvPr id="13" name="object 13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46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32357" y="442441"/>
            <a:ext cx="3663752" cy="315706"/>
          </a:xfrm>
          <a:custGeom>
            <a:avLst/>
            <a:gdLst/>
            <a:ahLst/>
            <a:cxnLst/>
            <a:rect l="l" t="t" r="r" b="b"/>
            <a:pathLst>
              <a:path w="8458200" h="707389">
                <a:moveTo>
                  <a:pt x="8340344" y="0"/>
                </a:moveTo>
                <a:lnTo>
                  <a:pt x="117856" y="0"/>
                </a:lnTo>
                <a:lnTo>
                  <a:pt x="71982" y="9253"/>
                </a:lnTo>
                <a:lnTo>
                  <a:pt x="34520" y="34496"/>
                </a:lnTo>
                <a:lnTo>
                  <a:pt x="9262" y="71955"/>
                </a:lnTo>
                <a:lnTo>
                  <a:pt x="0" y="117855"/>
                </a:lnTo>
                <a:lnTo>
                  <a:pt x="0" y="589279"/>
                </a:lnTo>
                <a:lnTo>
                  <a:pt x="9262" y="635180"/>
                </a:lnTo>
                <a:lnTo>
                  <a:pt x="34520" y="672639"/>
                </a:lnTo>
                <a:lnTo>
                  <a:pt x="71982" y="697882"/>
                </a:lnTo>
                <a:lnTo>
                  <a:pt x="117856" y="707136"/>
                </a:lnTo>
                <a:lnTo>
                  <a:pt x="8340344" y="707136"/>
                </a:lnTo>
                <a:lnTo>
                  <a:pt x="8386244" y="697882"/>
                </a:lnTo>
                <a:lnTo>
                  <a:pt x="8423703" y="672639"/>
                </a:lnTo>
                <a:lnTo>
                  <a:pt x="8448946" y="635180"/>
                </a:lnTo>
                <a:lnTo>
                  <a:pt x="8458200" y="589279"/>
                </a:lnTo>
                <a:lnTo>
                  <a:pt x="8458200" y="117855"/>
                </a:lnTo>
                <a:lnTo>
                  <a:pt x="8448946" y="71955"/>
                </a:lnTo>
                <a:lnTo>
                  <a:pt x="8423703" y="34496"/>
                </a:lnTo>
                <a:lnTo>
                  <a:pt x="8386244" y="9253"/>
                </a:lnTo>
                <a:lnTo>
                  <a:pt x="8340344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2357" y="442441"/>
            <a:ext cx="3663752" cy="315706"/>
          </a:xfrm>
          <a:custGeom>
            <a:avLst/>
            <a:gdLst/>
            <a:ahLst/>
            <a:cxnLst/>
            <a:rect l="l" t="t" r="r" b="b"/>
            <a:pathLst>
              <a:path w="8458200" h="707389">
                <a:moveTo>
                  <a:pt x="0" y="117855"/>
                </a:moveTo>
                <a:lnTo>
                  <a:pt x="9262" y="71955"/>
                </a:lnTo>
                <a:lnTo>
                  <a:pt x="34520" y="34496"/>
                </a:lnTo>
                <a:lnTo>
                  <a:pt x="71982" y="9253"/>
                </a:lnTo>
                <a:lnTo>
                  <a:pt x="117856" y="0"/>
                </a:lnTo>
                <a:lnTo>
                  <a:pt x="8340344" y="0"/>
                </a:lnTo>
                <a:lnTo>
                  <a:pt x="8386244" y="9253"/>
                </a:lnTo>
                <a:lnTo>
                  <a:pt x="8423703" y="34496"/>
                </a:lnTo>
                <a:lnTo>
                  <a:pt x="8448946" y="71955"/>
                </a:lnTo>
                <a:lnTo>
                  <a:pt x="8458200" y="117855"/>
                </a:lnTo>
                <a:lnTo>
                  <a:pt x="8458200" y="589279"/>
                </a:lnTo>
                <a:lnTo>
                  <a:pt x="8448946" y="635180"/>
                </a:lnTo>
                <a:lnTo>
                  <a:pt x="8423703" y="672639"/>
                </a:lnTo>
                <a:lnTo>
                  <a:pt x="8386244" y="697882"/>
                </a:lnTo>
                <a:lnTo>
                  <a:pt x="8340344" y="707136"/>
                </a:lnTo>
                <a:lnTo>
                  <a:pt x="117856" y="707136"/>
                </a:lnTo>
                <a:lnTo>
                  <a:pt x="71982" y="697882"/>
                </a:lnTo>
                <a:lnTo>
                  <a:pt x="34520" y="672639"/>
                </a:lnTo>
                <a:lnTo>
                  <a:pt x="9262" y="635180"/>
                </a:lnTo>
                <a:lnTo>
                  <a:pt x="0" y="589279"/>
                </a:lnTo>
                <a:lnTo>
                  <a:pt x="0" y="11785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2357" y="811766"/>
            <a:ext cx="3663752" cy="317689"/>
          </a:xfrm>
          <a:custGeom>
            <a:avLst/>
            <a:gdLst/>
            <a:ahLst/>
            <a:cxnLst/>
            <a:rect l="l" t="t" r="r" b="b"/>
            <a:pathLst>
              <a:path w="8458200" h="711835">
                <a:moveTo>
                  <a:pt x="8339582" y="0"/>
                </a:moveTo>
                <a:lnTo>
                  <a:pt x="118618" y="0"/>
                </a:lnTo>
                <a:lnTo>
                  <a:pt x="72448" y="9318"/>
                </a:lnTo>
                <a:lnTo>
                  <a:pt x="34744" y="34734"/>
                </a:lnTo>
                <a:lnTo>
                  <a:pt x="9322" y="72437"/>
                </a:lnTo>
                <a:lnTo>
                  <a:pt x="0" y="118617"/>
                </a:lnTo>
                <a:lnTo>
                  <a:pt x="0" y="593089"/>
                </a:lnTo>
                <a:lnTo>
                  <a:pt x="9322" y="639270"/>
                </a:lnTo>
                <a:lnTo>
                  <a:pt x="34744" y="676973"/>
                </a:lnTo>
                <a:lnTo>
                  <a:pt x="72448" y="702389"/>
                </a:lnTo>
                <a:lnTo>
                  <a:pt x="118618" y="711707"/>
                </a:lnTo>
                <a:lnTo>
                  <a:pt x="8339582" y="711707"/>
                </a:lnTo>
                <a:lnTo>
                  <a:pt x="8385762" y="702389"/>
                </a:lnTo>
                <a:lnTo>
                  <a:pt x="8423465" y="676973"/>
                </a:lnTo>
                <a:lnTo>
                  <a:pt x="8448881" y="639270"/>
                </a:lnTo>
                <a:lnTo>
                  <a:pt x="8458200" y="593089"/>
                </a:lnTo>
                <a:lnTo>
                  <a:pt x="8458200" y="118617"/>
                </a:lnTo>
                <a:lnTo>
                  <a:pt x="8448881" y="72437"/>
                </a:lnTo>
                <a:lnTo>
                  <a:pt x="8423465" y="34734"/>
                </a:lnTo>
                <a:lnTo>
                  <a:pt x="8385762" y="9318"/>
                </a:lnTo>
                <a:lnTo>
                  <a:pt x="8339582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2357" y="811766"/>
            <a:ext cx="3663752" cy="317689"/>
          </a:xfrm>
          <a:custGeom>
            <a:avLst/>
            <a:gdLst/>
            <a:ahLst/>
            <a:cxnLst/>
            <a:rect l="l" t="t" r="r" b="b"/>
            <a:pathLst>
              <a:path w="8458200" h="711835">
                <a:moveTo>
                  <a:pt x="0" y="118617"/>
                </a:moveTo>
                <a:lnTo>
                  <a:pt x="9322" y="72437"/>
                </a:lnTo>
                <a:lnTo>
                  <a:pt x="34744" y="34734"/>
                </a:lnTo>
                <a:lnTo>
                  <a:pt x="72448" y="9318"/>
                </a:lnTo>
                <a:lnTo>
                  <a:pt x="118618" y="0"/>
                </a:lnTo>
                <a:lnTo>
                  <a:pt x="8339582" y="0"/>
                </a:lnTo>
                <a:lnTo>
                  <a:pt x="8385762" y="9318"/>
                </a:lnTo>
                <a:lnTo>
                  <a:pt x="8423465" y="34734"/>
                </a:lnTo>
                <a:lnTo>
                  <a:pt x="8448881" y="72437"/>
                </a:lnTo>
                <a:lnTo>
                  <a:pt x="8458200" y="118617"/>
                </a:lnTo>
                <a:lnTo>
                  <a:pt x="8458200" y="593089"/>
                </a:lnTo>
                <a:lnTo>
                  <a:pt x="8448881" y="639270"/>
                </a:lnTo>
                <a:lnTo>
                  <a:pt x="8423465" y="676973"/>
                </a:lnTo>
                <a:lnTo>
                  <a:pt x="8385762" y="702389"/>
                </a:lnTo>
                <a:lnTo>
                  <a:pt x="8339582" y="711707"/>
                </a:lnTo>
                <a:lnTo>
                  <a:pt x="118618" y="711707"/>
                </a:lnTo>
                <a:lnTo>
                  <a:pt x="72448" y="702389"/>
                </a:lnTo>
                <a:lnTo>
                  <a:pt x="34744" y="676973"/>
                </a:lnTo>
                <a:lnTo>
                  <a:pt x="9322" y="639270"/>
                </a:lnTo>
                <a:lnTo>
                  <a:pt x="0" y="593089"/>
                </a:lnTo>
                <a:lnTo>
                  <a:pt x="0" y="118617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2357" y="1190612"/>
            <a:ext cx="3663752" cy="320523"/>
          </a:xfrm>
          <a:custGeom>
            <a:avLst/>
            <a:gdLst/>
            <a:ahLst/>
            <a:cxnLst/>
            <a:rect l="l" t="t" r="r" b="b"/>
            <a:pathLst>
              <a:path w="8458200" h="718185">
                <a:moveTo>
                  <a:pt x="8338566" y="0"/>
                </a:moveTo>
                <a:lnTo>
                  <a:pt x="119633" y="0"/>
                </a:lnTo>
                <a:lnTo>
                  <a:pt x="73069" y="9405"/>
                </a:lnTo>
                <a:lnTo>
                  <a:pt x="35042" y="35051"/>
                </a:lnTo>
                <a:lnTo>
                  <a:pt x="9402" y="73080"/>
                </a:lnTo>
                <a:lnTo>
                  <a:pt x="0" y="119634"/>
                </a:lnTo>
                <a:lnTo>
                  <a:pt x="0" y="598170"/>
                </a:lnTo>
                <a:lnTo>
                  <a:pt x="9402" y="644723"/>
                </a:lnTo>
                <a:lnTo>
                  <a:pt x="35042" y="682751"/>
                </a:lnTo>
                <a:lnTo>
                  <a:pt x="73069" y="708398"/>
                </a:lnTo>
                <a:lnTo>
                  <a:pt x="119633" y="717803"/>
                </a:lnTo>
                <a:lnTo>
                  <a:pt x="8338566" y="717803"/>
                </a:lnTo>
                <a:lnTo>
                  <a:pt x="8385119" y="708398"/>
                </a:lnTo>
                <a:lnTo>
                  <a:pt x="8423148" y="682751"/>
                </a:lnTo>
                <a:lnTo>
                  <a:pt x="8448794" y="644723"/>
                </a:lnTo>
                <a:lnTo>
                  <a:pt x="8458200" y="598170"/>
                </a:lnTo>
                <a:lnTo>
                  <a:pt x="8458200" y="119634"/>
                </a:lnTo>
                <a:lnTo>
                  <a:pt x="8448794" y="73080"/>
                </a:lnTo>
                <a:lnTo>
                  <a:pt x="8423148" y="35051"/>
                </a:lnTo>
                <a:lnTo>
                  <a:pt x="8385119" y="9405"/>
                </a:lnTo>
                <a:lnTo>
                  <a:pt x="8338566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2357" y="1190612"/>
            <a:ext cx="3663752" cy="320523"/>
          </a:xfrm>
          <a:custGeom>
            <a:avLst/>
            <a:gdLst/>
            <a:ahLst/>
            <a:cxnLst/>
            <a:rect l="l" t="t" r="r" b="b"/>
            <a:pathLst>
              <a:path w="8458200" h="718185">
                <a:moveTo>
                  <a:pt x="0" y="119634"/>
                </a:moveTo>
                <a:lnTo>
                  <a:pt x="9402" y="73080"/>
                </a:lnTo>
                <a:lnTo>
                  <a:pt x="35042" y="35051"/>
                </a:lnTo>
                <a:lnTo>
                  <a:pt x="73069" y="9405"/>
                </a:lnTo>
                <a:lnTo>
                  <a:pt x="119633" y="0"/>
                </a:lnTo>
                <a:lnTo>
                  <a:pt x="8338566" y="0"/>
                </a:lnTo>
                <a:lnTo>
                  <a:pt x="8385119" y="9405"/>
                </a:lnTo>
                <a:lnTo>
                  <a:pt x="8423148" y="35051"/>
                </a:lnTo>
                <a:lnTo>
                  <a:pt x="8448794" y="73080"/>
                </a:lnTo>
                <a:lnTo>
                  <a:pt x="8458200" y="119634"/>
                </a:lnTo>
                <a:lnTo>
                  <a:pt x="8458200" y="598170"/>
                </a:lnTo>
                <a:lnTo>
                  <a:pt x="8448794" y="644723"/>
                </a:lnTo>
                <a:lnTo>
                  <a:pt x="8423148" y="682751"/>
                </a:lnTo>
                <a:lnTo>
                  <a:pt x="8385119" y="708398"/>
                </a:lnTo>
                <a:lnTo>
                  <a:pt x="8338566" y="717803"/>
                </a:lnTo>
                <a:lnTo>
                  <a:pt x="119633" y="717803"/>
                </a:lnTo>
                <a:lnTo>
                  <a:pt x="73069" y="708398"/>
                </a:lnTo>
                <a:lnTo>
                  <a:pt x="35042" y="682751"/>
                </a:lnTo>
                <a:lnTo>
                  <a:pt x="9402" y="644723"/>
                </a:lnTo>
                <a:lnTo>
                  <a:pt x="0" y="598170"/>
                </a:lnTo>
                <a:lnTo>
                  <a:pt x="0" y="119634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32357" y="1564698"/>
            <a:ext cx="3663752" cy="296718"/>
          </a:xfrm>
          <a:custGeom>
            <a:avLst/>
            <a:gdLst/>
            <a:ahLst/>
            <a:cxnLst/>
            <a:rect l="l" t="t" r="r" b="b"/>
            <a:pathLst>
              <a:path w="8458200" h="664845">
                <a:moveTo>
                  <a:pt x="8347456" y="0"/>
                </a:moveTo>
                <a:lnTo>
                  <a:pt x="110744" y="0"/>
                </a:lnTo>
                <a:lnTo>
                  <a:pt x="67637" y="8695"/>
                </a:lnTo>
                <a:lnTo>
                  <a:pt x="32435" y="32416"/>
                </a:lnTo>
                <a:lnTo>
                  <a:pt x="8702" y="67615"/>
                </a:lnTo>
                <a:lnTo>
                  <a:pt x="0" y="110743"/>
                </a:lnTo>
                <a:lnTo>
                  <a:pt x="0" y="553719"/>
                </a:lnTo>
                <a:lnTo>
                  <a:pt x="8702" y="596848"/>
                </a:lnTo>
                <a:lnTo>
                  <a:pt x="32435" y="632047"/>
                </a:lnTo>
                <a:lnTo>
                  <a:pt x="67637" y="655768"/>
                </a:lnTo>
                <a:lnTo>
                  <a:pt x="110744" y="664463"/>
                </a:lnTo>
                <a:lnTo>
                  <a:pt x="8347456" y="664463"/>
                </a:lnTo>
                <a:lnTo>
                  <a:pt x="8390584" y="655768"/>
                </a:lnTo>
                <a:lnTo>
                  <a:pt x="8425783" y="632047"/>
                </a:lnTo>
                <a:lnTo>
                  <a:pt x="8449504" y="596848"/>
                </a:lnTo>
                <a:lnTo>
                  <a:pt x="8458200" y="553719"/>
                </a:lnTo>
                <a:lnTo>
                  <a:pt x="8458200" y="110743"/>
                </a:lnTo>
                <a:lnTo>
                  <a:pt x="8449504" y="67615"/>
                </a:lnTo>
                <a:lnTo>
                  <a:pt x="8425783" y="32416"/>
                </a:lnTo>
                <a:lnTo>
                  <a:pt x="8390584" y="8695"/>
                </a:lnTo>
                <a:lnTo>
                  <a:pt x="8347456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2357" y="1564698"/>
            <a:ext cx="3663752" cy="296718"/>
          </a:xfrm>
          <a:custGeom>
            <a:avLst/>
            <a:gdLst/>
            <a:ahLst/>
            <a:cxnLst/>
            <a:rect l="l" t="t" r="r" b="b"/>
            <a:pathLst>
              <a:path w="8458200" h="664845">
                <a:moveTo>
                  <a:pt x="0" y="110743"/>
                </a:moveTo>
                <a:lnTo>
                  <a:pt x="8702" y="67615"/>
                </a:lnTo>
                <a:lnTo>
                  <a:pt x="32435" y="32416"/>
                </a:lnTo>
                <a:lnTo>
                  <a:pt x="67637" y="8695"/>
                </a:lnTo>
                <a:lnTo>
                  <a:pt x="110744" y="0"/>
                </a:lnTo>
                <a:lnTo>
                  <a:pt x="8347456" y="0"/>
                </a:lnTo>
                <a:lnTo>
                  <a:pt x="8390584" y="8695"/>
                </a:lnTo>
                <a:lnTo>
                  <a:pt x="8425783" y="32416"/>
                </a:lnTo>
                <a:lnTo>
                  <a:pt x="8449504" y="67615"/>
                </a:lnTo>
                <a:lnTo>
                  <a:pt x="8458200" y="110743"/>
                </a:lnTo>
                <a:lnTo>
                  <a:pt x="8458200" y="553719"/>
                </a:lnTo>
                <a:lnTo>
                  <a:pt x="8449504" y="596848"/>
                </a:lnTo>
                <a:lnTo>
                  <a:pt x="8425783" y="632047"/>
                </a:lnTo>
                <a:lnTo>
                  <a:pt x="8390584" y="655768"/>
                </a:lnTo>
                <a:lnTo>
                  <a:pt x="8347456" y="664463"/>
                </a:lnTo>
                <a:lnTo>
                  <a:pt x="110744" y="664463"/>
                </a:lnTo>
                <a:lnTo>
                  <a:pt x="67637" y="655768"/>
                </a:lnTo>
                <a:lnTo>
                  <a:pt x="32435" y="632047"/>
                </a:lnTo>
                <a:lnTo>
                  <a:pt x="8702" y="596848"/>
                </a:lnTo>
                <a:lnTo>
                  <a:pt x="0" y="553719"/>
                </a:lnTo>
                <a:lnTo>
                  <a:pt x="0" y="110743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70359" y="470328"/>
            <a:ext cx="3625750" cy="1780470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6129">
              <a:lnSpc>
                <a:spcPts val="884"/>
              </a:lnSpc>
              <a:spcBef>
                <a:spcPts val="44"/>
              </a:spcBef>
            </a:pPr>
            <a:r>
              <a:rPr spc="-2" dirty="0">
                <a:latin typeface="Arial"/>
                <a:cs typeface="Arial"/>
              </a:rPr>
              <a:t>HTML5 giới </a:t>
            </a:r>
            <a:r>
              <a:rPr dirty="0">
                <a:latin typeface="Arial"/>
                <a:cs typeface="Arial"/>
              </a:rPr>
              <a:t>thiệu </a:t>
            </a:r>
            <a:r>
              <a:rPr spc="-2" dirty="0">
                <a:latin typeface="Arial"/>
                <a:cs typeface="Arial"/>
              </a:rPr>
              <a:t>thẻ &lt;eventsource&gt; </a:t>
            </a:r>
            <a:r>
              <a:rPr dirty="0">
                <a:latin typeface="Arial"/>
                <a:cs typeface="Arial"/>
              </a:rPr>
              <a:t>cho </a:t>
            </a:r>
            <a:r>
              <a:rPr spc="-2" dirty="0">
                <a:latin typeface="Arial"/>
                <a:cs typeface="Arial"/>
              </a:rPr>
              <a:t>phép người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2" dirty="0">
                <a:latin typeface="Arial"/>
                <a:cs typeface="Arial"/>
              </a:rPr>
              <a:t>dụng để đẩy nội</a:t>
            </a:r>
            <a:r>
              <a:rPr spc="35" dirty="0">
                <a:latin typeface="Arial"/>
                <a:cs typeface="Arial"/>
              </a:rPr>
              <a:t> </a:t>
            </a:r>
            <a:r>
              <a:rPr spc="-2" dirty="0">
                <a:latin typeface="Arial"/>
                <a:cs typeface="Arial"/>
              </a:rPr>
              <a:t>dung</a:t>
            </a:r>
            <a:endParaRPr dirty="0">
              <a:latin typeface="Arial"/>
              <a:cs typeface="Arial"/>
            </a:endParaRPr>
          </a:p>
          <a:p>
            <a:pPr marL="6129">
              <a:lnSpc>
                <a:spcPts val="884"/>
              </a:lnSpc>
            </a:pPr>
            <a:r>
              <a:rPr spc="-2" dirty="0">
                <a:latin typeface="Arial"/>
                <a:cs typeface="Arial"/>
              </a:rPr>
              <a:t>bên ngoài </a:t>
            </a:r>
            <a:r>
              <a:rPr dirty="0">
                <a:latin typeface="Arial"/>
                <a:cs typeface="Arial"/>
              </a:rPr>
              <a:t>vào các </a:t>
            </a:r>
            <a:r>
              <a:rPr spc="-2" dirty="0">
                <a:latin typeface="Arial"/>
                <a:cs typeface="Arial"/>
              </a:rPr>
              <a:t>trang </a:t>
            </a:r>
            <a:r>
              <a:rPr spc="-7" dirty="0">
                <a:latin typeface="Arial"/>
                <a:cs typeface="Arial"/>
              </a:rPr>
              <a:t>web. </a:t>
            </a:r>
            <a:r>
              <a:rPr spc="-2" dirty="0">
                <a:latin typeface="Arial"/>
                <a:cs typeface="Arial"/>
              </a:rPr>
              <a:t>Mô hình này được gọi là đẩy mô</a:t>
            </a:r>
            <a:r>
              <a:rPr spc="66" dirty="0">
                <a:latin typeface="Arial"/>
                <a:cs typeface="Arial"/>
              </a:rPr>
              <a:t> </a:t>
            </a:r>
            <a:r>
              <a:rPr spc="-2" dirty="0">
                <a:latin typeface="Arial"/>
                <a:cs typeface="Arial"/>
              </a:rPr>
              <a:t>hình.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20"/>
              </a:spcBef>
            </a:pPr>
            <a:endParaRPr sz="1100" dirty="0">
              <a:latin typeface="Times New Roman"/>
              <a:cs typeface="Times New Roman"/>
            </a:endParaRPr>
          </a:p>
          <a:p>
            <a:pPr marL="6407" marR="120623">
              <a:lnSpc>
                <a:spcPts val="820"/>
              </a:lnSpc>
              <a:spcBef>
                <a:spcPts val="2"/>
              </a:spcBef>
            </a:pPr>
            <a:r>
              <a:rPr dirty="0">
                <a:latin typeface="Arial"/>
                <a:cs typeface="Arial"/>
              </a:rPr>
              <a:t>Kể từ </a:t>
            </a:r>
            <a:r>
              <a:rPr spc="-2" dirty="0">
                <a:latin typeface="Arial"/>
                <a:cs typeface="Arial"/>
              </a:rPr>
              <a:t>khi </a:t>
            </a:r>
            <a:r>
              <a:rPr dirty="0">
                <a:latin typeface="Arial"/>
                <a:cs typeface="Arial"/>
              </a:rPr>
              <a:t>thẻ </a:t>
            </a:r>
            <a:r>
              <a:rPr spc="-4" dirty="0">
                <a:latin typeface="Arial"/>
                <a:cs typeface="Arial"/>
              </a:rPr>
              <a:t>&lt;eventsource&gt; </a:t>
            </a:r>
            <a:r>
              <a:rPr spc="-2" dirty="0">
                <a:latin typeface="Arial"/>
                <a:cs typeface="Arial"/>
              </a:rPr>
              <a:t>không được hỗ trợ trong </a:t>
            </a:r>
            <a:r>
              <a:rPr spc="-4" dirty="0">
                <a:latin typeface="Arial"/>
                <a:cs typeface="Arial"/>
              </a:rPr>
              <a:t>nhiều </a:t>
            </a:r>
            <a:r>
              <a:rPr spc="-2" dirty="0">
                <a:latin typeface="Arial"/>
                <a:cs typeface="Arial"/>
              </a:rPr>
              <a:t>trình </a:t>
            </a:r>
            <a:r>
              <a:rPr spc="-4" dirty="0">
                <a:latin typeface="Arial"/>
                <a:cs typeface="Arial"/>
              </a:rPr>
              <a:t>duyệt, người  </a:t>
            </a:r>
            <a:r>
              <a:rPr spc="-2" dirty="0">
                <a:latin typeface="Arial"/>
                <a:cs typeface="Arial"/>
              </a:rPr>
              <a:t>dùng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4" dirty="0">
                <a:latin typeface="Arial"/>
                <a:cs typeface="Arial"/>
              </a:rPr>
              <a:t>dụng </a:t>
            </a:r>
            <a:r>
              <a:rPr dirty="0">
                <a:latin typeface="Arial"/>
                <a:cs typeface="Arial"/>
              </a:rPr>
              <a:t>thẻ </a:t>
            </a:r>
            <a:r>
              <a:rPr spc="-2" dirty="0">
                <a:latin typeface="Arial"/>
                <a:cs typeface="Arial"/>
              </a:rPr>
              <a:t>&lt;embed&gt; </a:t>
            </a:r>
            <a:r>
              <a:rPr dirty="0">
                <a:latin typeface="Arial"/>
                <a:cs typeface="Arial"/>
              </a:rPr>
              <a:t>cho </a:t>
            </a:r>
            <a:r>
              <a:rPr spc="-2" dirty="0">
                <a:latin typeface="Arial"/>
                <a:cs typeface="Arial"/>
              </a:rPr>
              <a:t>mục đích</a:t>
            </a:r>
            <a:r>
              <a:rPr spc="13" dirty="0">
                <a:latin typeface="Arial"/>
                <a:cs typeface="Arial"/>
              </a:rPr>
              <a:t> </a:t>
            </a:r>
            <a:r>
              <a:rPr spc="-20" dirty="0">
                <a:latin typeface="Arial"/>
                <a:cs typeface="Arial"/>
              </a:rPr>
              <a:t>này.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7"/>
              </a:spcBef>
            </a:pPr>
            <a:endParaRPr sz="1000" dirty="0">
              <a:latin typeface="Times New Roman"/>
              <a:cs typeface="Times New Roman"/>
            </a:endParaRPr>
          </a:p>
          <a:p>
            <a:pPr marL="6407">
              <a:lnSpc>
                <a:spcPts val="884"/>
              </a:lnSpc>
            </a:pPr>
            <a:r>
              <a:rPr dirty="0">
                <a:latin typeface="Arial"/>
                <a:cs typeface="Arial"/>
              </a:rPr>
              <a:t>Thẻ </a:t>
            </a:r>
            <a:r>
              <a:rPr spc="-2" dirty="0">
                <a:latin typeface="Arial"/>
                <a:cs typeface="Arial"/>
              </a:rPr>
              <a:t>&lt;embed&gt; là một 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2" dirty="0">
                <a:latin typeface="Arial"/>
                <a:cs typeface="Arial"/>
              </a:rPr>
              <a:t>mới trong HTML5 </a:t>
            </a:r>
            <a:r>
              <a:rPr dirty="0">
                <a:latin typeface="Arial"/>
                <a:cs typeface="Arial"/>
              </a:rPr>
              <a:t>và </a:t>
            </a:r>
            <a:r>
              <a:rPr spc="-2" dirty="0">
                <a:latin typeface="Arial"/>
                <a:cs typeface="Arial"/>
              </a:rPr>
              <a:t>nó được biểu diễn như </a:t>
            </a:r>
            <a:r>
              <a:rPr spc="-2" dirty="0" err="1">
                <a:latin typeface="Arial"/>
                <a:cs typeface="Arial"/>
              </a:rPr>
              <a:t>là</a:t>
            </a:r>
            <a:r>
              <a:rPr spc="15" dirty="0">
                <a:latin typeface="Arial"/>
                <a:cs typeface="Arial"/>
              </a:rPr>
              <a:t> </a:t>
            </a:r>
            <a:r>
              <a:rPr spc="-2" dirty="0" err="1" smtClean="0">
                <a:latin typeface="Arial"/>
                <a:cs typeface="Arial"/>
              </a:rPr>
              <a:t>một</a:t>
            </a:r>
            <a:r>
              <a:rPr lang="vi-VN" dirty="0">
                <a:latin typeface="Arial"/>
                <a:cs typeface="Arial"/>
              </a:rPr>
              <a:t> </a:t>
            </a:r>
            <a:r>
              <a:rPr spc="-2" dirty="0" smtClean="0">
                <a:latin typeface="Arial"/>
                <a:cs typeface="Arial"/>
              </a:rPr>
              <a:t>container </a:t>
            </a:r>
            <a:r>
              <a:rPr spc="-2" dirty="0">
                <a:latin typeface="Arial"/>
                <a:cs typeface="Arial"/>
              </a:rPr>
              <a:t>cho một </a:t>
            </a:r>
            <a:r>
              <a:rPr spc="-4" dirty="0">
                <a:latin typeface="Arial"/>
                <a:cs typeface="Arial"/>
              </a:rPr>
              <a:t>nội dung </a:t>
            </a:r>
            <a:r>
              <a:rPr spc="-2" dirty="0">
                <a:latin typeface="Arial"/>
                <a:cs typeface="Arial"/>
              </a:rPr>
              <a:t>tương </a:t>
            </a:r>
            <a:r>
              <a:rPr dirty="0">
                <a:latin typeface="Arial"/>
                <a:cs typeface="Arial"/>
              </a:rPr>
              <a:t>tác </a:t>
            </a:r>
            <a:r>
              <a:rPr spc="-4" dirty="0">
                <a:latin typeface="Arial"/>
                <a:cs typeface="Arial"/>
              </a:rPr>
              <a:t>hoặc </a:t>
            </a:r>
            <a:r>
              <a:rPr spc="-2" dirty="0">
                <a:latin typeface="Arial"/>
                <a:cs typeface="Arial"/>
              </a:rPr>
              <a:t>một </a:t>
            </a:r>
            <a:r>
              <a:rPr spc="-4" dirty="0">
                <a:latin typeface="Arial"/>
                <a:cs typeface="Arial"/>
              </a:rPr>
              <a:t>ứng dụng bên</a:t>
            </a:r>
            <a:r>
              <a:rPr spc="68" dirty="0">
                <a:latin typeface="Arial"/>
                <a:cs typeface="Arial"/>
              </a:rPr>
              <a:t> </a:t>
            </a:r>
            <a:r>
              <a:rPr spc="-4" dirty="0">
                <a:latin typeface="Arial"/>
                <a:cs typeface="Arial"/>
              </a:rPr>
              <a:t>ngoài.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7"/>
              </a:spcBef>
            </a:pPr>
            <a:endParaRPr sz="1000" dirty="0">
              <a:latin typeface="Times New Roman"/>
              <a:cs typeface="Times New Roman"/>
            </a:endParaRPr>
          </a:p>
          <a:p>
            <a:pPr marL="5571" marR="185809">
              <a:lnSpc>
                <a:spcPts val="820"/>
              </a:lnSpc>
              <a:spcBef>
                <a:spcPts val="2"/>
              </a:spcBef>
            </a:pPr>
            <a:r>
              <a:rPr dirty="0">
                <a:latin typeface="Arial"/>
                <a:cs typeface="Arial"/>
              </a:rPr>
              <a:t>Thẻ </a:t>
            </a:r>
            <a:r>
              <a:rPr spc="-2" dirty="0">
                <a:latin typeface="Arial"/>
                <a:cs typeface="Arial"/>
              </a:rPr>
              <a:t>&lt;embed&gt; thường được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4" dirty="0">
                <a:latin typeface="Arial"/>
                <a:cs typeface="Arial"/>
              </a:rPr>
              <a:t>dụng </a:t>
            </a:r>
            <a:r>
              <a:rPr spc="-2" dirty="0">
                <a:latin typeface="Arial"/>
                <a:cs typeface="Arial"/>
              </a:rPr>
              <a:t>để thêm </a:t>
            </a:r>
            <a:r>
              <a:rPr dirty="0">
                <a:latin typeface="Arial"/>
                <a:cs typeface="Arial"/>
              </a:rPr>
              <a:t>các </a:t>
            </a:r>
            <a:r>
              <a:rPr spc="-2" dirty="0">
                <a:latin typeface="Arial"/>
                <a:cs typeface="Arial"/>
              </a:rPr>
              <a:t>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2" dirty="0">
                <a:latin typeface="Arial"/>
                <a:cs typeface="Arial"/>
              </a:rPr>
              <a:t>như hình ảnh, âm  thanh, hoặc video </a:t>
            </a:r>
            <a:r>
              <a:rPr dirty="0">
                <a:latin typeface="Arial"/>
                <a:cs typeface="Arial"/>
              </a:rPr>
              <a:t>trên </a:t>
            </a:r>
            <a:r>
              <a:rPr spc="-2" dirty="0">
                <a:latin typeface="Arial"/>
                <a:cs typeface="Arial"/>
              </a:rPr>
              <a:t>một trang</a:t>
            </a:r>
            <a:r>
              <a:rPr spc="11" dirty="0">
                <a:latin typeface="Arial"/>
                <a:cs typeface="Arial"/>
              </a:rPr>
              <a:t> </a:t>
            </a:r>
            <a:r>
              <a:rPr spc="-7" dirty="0">
                <a:latin typeface="Arial"/>
                <a:cs typeface="Arial"/>
              </a:rPr>
              <a:t>web.</a:t>
            </a:r>
            <a:endParaRPr dirty="0">
              <a:latin typeface="Arial"/>
              <a:cs typeface="Arial"/>
            </a:endParaRPr>
          </a:p>
          <a:p>
            <a:pPr marL="168259" indent="-120344">
              <a:spcBef>
                <a:spcPts val="77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68538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</a:t>
            </a:r>
          </a:p>
          <a:p>
            <a:pPr marL="201967">
              <a:spcBef>
                <a:spcPts val="583"/>
              </a:spcBef>
            </a:pPr>
            <a:r>
              <a:rPr spc="2" dirty="0">
                <a:latin typeface="Courier New"/>
                <a:cs typeface="Courier New"/>
              </a:rPr>
              <a:t>&lt;embed </a:t>
            </a:r>
            <a:r>
              <a:rPr dirty="0">
                <a:latin typeface="Courier New"/>
                <a:cs typeface="Courier New"/>
              </a:rPr>
              <a:t>src=”mymovie.mp3”</a:t>
            </a:r>
            <a:r>
              <a:rPr spc="7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/&gt;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75750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44" dirty="0"/>
              <a:t>Tổng</a:t>
            </a:r>
            <a:r>
              <a:rPr spc="-26" dirty="0"/>
              <a:t> kết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47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45350" y="324456"/>
            <a:ext cx="3451133" cy="2307428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125916" marR="2507" indent="-120344" algn="just">
              <a:lnSpc>
                <a:spcPct val="121600"/>
              </a:lnSpc>
              <a:spcBef>
                <a:spcPts val="4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Các phần tử </a:t>
            </a:r>
            <a:r>
              <a:rPr spc="-2" dirty="0">
                <a:latin typeface="Calibri"/>
                <a:cs typeface="Calibri"/>
              </a:rPr>
              <a:t>&lt;canvas&gt; </a:t>
            </a:r>
            <a:r>
              <a:rPr dirty="0">
                <a:latin typeface="Calibri"/>
                <a:cs typeface="Calibri"/>
              </a:rPr>
              <a:t>là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khu vực </a:t>
            </a:r>
            <a:r>
              <a:rPr spc="-2" dirty="0">
                <a:latin typeface="Calibri"/>
                <a:cs typeface="Calibri"/>
              </a:rPr>
              <a:t>vẽ </a:t>
            </a:r>
            <a:r>
              <a:rPr spc="2" dirty="0">
                <a:latin typeface="Calibri"/>
                <a:cs typeface="Calibri"/>
              </a:rPr>
              <a:t>mà </a:t>
            </a:r>
            <a:r>
              <a:rPr dirty="0">
                <a:latin typeface="Calibri"/>
                <a:cs typeface="Calibri"/>
              </a:rPr>
              <a:t>người dùng có </a:t>
            </a:r>
            <a:r>
              <a:rPr spc="-2" dirty="0">
                <a:latin typeface="Calibri"/>
                <a:cs typeface="Calibri"/>
              </a:rPr>
              <a:t>thể vẽ </a:t>
            </a:r>
            <a:r>
              <a:rPr dirty="0">
                <a:latin typeface="Calibri"/>
                <a:cs typeface="Calibri"/>
              </a:rPr>
              <a:t>đồ họa, </a:t>
            </a:r>
            <a:r>
              <a:rPr spc="-2" dirty="0">
                <a:latin typeface="Calibri"/>
                <a:cs typeface="Calibri"/>
              </a:rPr>
              <a:t>sử  </a:t>
            </a:r>
            <a:r>
              <a:rPr dirty="0">
                <a:latin typeface="Calibri"/>
                <a:cs typeface="Calibri"/>
              </a:rPr>
              <a:t>dụng </a:t>
            </a:r>
            <a:r>
              <a:rPr spc="-2" dirty="0">
                <a:latin typeface="Calibri"/>
                <a:cs typeface="Calibri"/>
              </a:rPr>
              <a:t>hình </a:t>
            </a:r>
            <a:r>
              <a:rPr dirty="0">
                <a:latin typeface="Calibri"/>
                <a:cs typeface="Calibri"/>
              </a:rPr>
              <a:t>ảnh, thêm hình ảnh </a:t>
            </a:r>
            <a:r>
              <a:rPr spc="2" dirty="0">
                <a:latin typeface="Calibri"/>
                <a:cs typeface="Calibri"/>
              </a:rPr>
              <a:t>động,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cũng </a:t>
            </a:r>
            <a:r>
              <a:rPr spc="-2" dirty="0">
                <a:latin typeface="Calibri"/>
                <a:cs typeface="Calibri"/>
              </a:rPr>
              <a:t>có </a:t>
            </a:r>
            <a:r>
              <a:rPr dirty="0">
                <a:latin typeface="Calibri"/>
                <a:cs typeface="Calibri"/>
              </a:rPr>
              <a:t>thêm văn bản để nâng cao </a:t>
            </a:r>
            <a:r>
              <a:rPr spc="-2" dirty="0">
                <a:latin typeface="Calibri"/>
                <a:cs typeface="Calibri"/>
              </a:rPr>
              <a:t>trải  </a:t>
            </a:r>
            <a:r>
              <a:rPr dirty="0">
                <a:latin typeface="Calibri"/>
                <a:cs typeface="Calibri"/>
              </a:rPr>
              <a:t>nghiệm người </a:t>
            </a:r>
            <a:r>
              <a:rPr spc="2" dirty="0">
                <a:latin typeface="Calibri"/>
                <a:cs typeface="Calibri"/>
              </a:rPr>
              <a:t>dùng </a:t>
            </a:r>
            <a:r>
              <a:rPr dirty="0">
                <a:latin typeface="Calibri"/>
                <a:cs typeface="Calibri"/>
              </a:rPr>
              <a:t>trên các trang</a:t>
            </a:r>
            <a:r>
              <a:rPr spc="-50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web.</a:t>
            </a:r>
            <a:endParaRPr>
              <a:latin typeface="Calibri"/>
              <a:cs typeface="Calibri"/>
            </a:endParaRPr>
          </a:p>
          <a:p>
            <a:pPr marL="125916" indent="-120344">
              <a:spcBef>
                <a:spcPts val="21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Để</a:t>
            </a:r>
            <a:r>
              <a:rPr spc="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tạo</a:t>
            </a:r>
            <a:r>
              <a:rPr spc="13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ra</a:t>
            </a:r>
            <a:r>
              <a:rPr spc="13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một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dòng,</a:t>
            </a:r>
            <a:r>
              <a:rPr spc="15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trên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một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bức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vẽ</a:t>
            </a:r>
            <a:r>
              <a:rPr spc="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có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thể</a:t>
            </a:r>
            <a:r>
              <a:rPr spc="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sử</a:t>
            </a:r>
            <a:r>
              <a:rPr spc="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dụng</a:t>
            </a:r>
            <a:r>
              <a:rPr spc="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</a:t>
            </a:r>
            <a:r>
              <a:rPr spc="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phương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thức</a:t>
            </a:r>
            <a:r>
              <a:rPr spc="13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stroke</a:t>
            </a:r>
            <a:r>
              <a:rPr spc="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(),</a:t>
            </a:r>
            <a:endParaRPr>
              <a:latin typeface="Calibri"/>
              <a:cs typeface="Calibri"/>
            </a:endParaRPr>
          </a:p>
          <a:p>
            <a:pPr marL="125916">
              <a:spcBef>
                <a:spcPts val="212"/>
              </a:spcBef>
            </a:pPr>
            <a:r>
              <a:rPr spc="-2" dirty="0">
                <a:latin typeface="Calibri"/>
                <a:cs typeface="Calibri"/>
              </a:rPr>
              <a:t>beginPath </a:t>
            </a:r>
            <a:r>
              <a:rPr dirty="0">
                <a:latin typeface="Calibri"/>
                <a:cs typeface="Calibri"/>
              </a:rPr>
              <a:t>(), </a:t>
            </a:r>
            <a:r>
              <a:rPr spc="-9" dirty="0">
                <a:latin typeface="Calibri"/>
                <a:cs typeface="Calibri"/>
              </a:rPr>
              <a:t>lineTo </a:t>
            </a:r>
            <a:r>
              <a:rPr dirty="0">
                <a:latin typeface="Calibri"/>
                <a:cs typeface="Calibri"/>
              </a:rPr>
              <a:t>(),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spc="-11" dirty="0">
                <a:latin typeface="Calibri"/>
                <a:cs typeface="Calibri"/>
              </a:rPr>
              <a:t>moveTo </a:t>
            </a:r>
            <a:r>
              <a:rPr dirty="0">
                <a:latin typeface="Calibri"/>
                <a:cs typeface="Calibri"/>
              </a:rPr>
              <a:t>()</a:t>
            </a:r>
            <a:r>
              <a:rPr spc="-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.</a:t>
            </a:r>
            <a:endParaRPr>
              <a:latin typeface="Calibri"/>
              <a:cs typeface="Calibri"/>
            </a:endParaRPr>
          </a:p>
          <a:p>
            <a:pPr marL="125916" marR="3064" indent="-120344">
              <a:lnSpc>
                <a:spcPct val="121600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spc="-7" dirty="0">
                <a:latin typeface="Calibri"/>
                <a:cs typeface="Calibri"/>
              </a:rPr>
              <a:t>Vòng </a:t>
            </a:r>
            <a:r>
              <a:rPr dirty="0">
                <a:latin typeface="Calibri"/>
                <a:cs typeface="Calibri"/>
              </a:rPr>
              <a:t>cung được đại diện bằng cách sử dụng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góc bắt đầu, góc cuối, bán  kính, </a:t>
            </a:r>
            <a:r>
              <a:rPr spc="2" dirty="0">
                <a:latin typeface="Calibri"/>
                <a:cs typeface="Calibri"/>
              </a:rPr>
              <a:t>một điểm </a:t>
            </a:r>
            <a:r>
              <a:rPr dirty="0">
                <a:latin typeface="Calibri"/>
                <a:cs typeface="Calibri"/>
              </a:rPr>
              <a:t>trung tâm,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hướng vẽ (ngược chiều </a:t>
            </a:r>
            <a:r>
              <a:rPr spc="2" dirty="0">
                <a:latin typeface="Calibri"/>
                <a:cs typeface="Calibri"/>
              </a:rPr>
              <a:t>kim đồng hồ</a:t>
            </a:r>
            <a:r>
              <a:rPr spc="-1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hoặc).</a:t>
            </a:r>
            <a:endParaRPr>
              <a:latin typeface="Calibri"/>
              <a:cs typeface="Calibri"/>
            </a:endParaRPr>
          </a:p>
          <a:p>
            <a:pPr marL="125916" indent="-120344">
              <a:spcBef>
                <a:spcPts val="21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spc="-9" dirty="0">
                <a:latin typeface="Calibri"/>
                <a:cs typeface="Calibri"/>
              </a:rPr>
              <a:t>Với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cavans,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người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dùng</a:t>
            </a:r>
            <a:r>
              <a:rPr spc="5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có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thể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tạo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ra</a:t>
            </a:r>
            <a:r>
              <a:rPr spc="66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một</a:t>
            </a:r>
            <a:r>
              <a:rPr spc="5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hình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chữ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nhật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bằng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cách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sử</a:t>
            </a:r>
            <a:endParaRPr>
              <a:latin typeface="Calibri"/>
              <a:cs typeface="Calibri"/>
            </a:endParaRPr>
          </a:p>
          <a:p>
            <a:pPr marL="125916">
              <a:spcBef>
                <a:spcPts val="211"/>
              </a:spcBef>
            </a:pP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phương </a:t>
            </a:r>
            <a:r>
              <a:rPr spc="2" dirty="0">
                <a:latin typeface="Calibri"/>
                <a:cs typeface="Calibri"/>
              </a:rPr>
              <a:t>thức </a:t>
            </a:r>
            <a:r>
              <a:rPr dirty="0">
                <a:latin typeface="Calibri"/>
                <a:cs typeface="Calibri"/>
              </a:rPr>
              <a:t>rect</a:t>
            </a:r>
            <a:r>
              <a:rPr spc="-4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().</a:t>
            </a:r>
            <a:endParaRPr>
              <a:latin typeface="Calibri"/>
              <a:cs typeface="Calibri"/>
            </a:endParaRPr>
          </a:p>
          <a:p>
            <a:pPr marL="125916" marR="4179" indent="-120344">
              <a:lnSpc>
                <a:spcPct val="121600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Đường cong Bezier được thể hiện </a:t>
            </a:r>
            <a:r>
              <a:rPr spc="-2" dirty="0">
                <a:latin typeface="Calibri"/>
                <a:cs typeface="Calibri"/>
              </a:rPr>
              <a:t>với </a:t>
            </a:r>
            <a:r>
              <a:rPr dirty="0">
                <a:latin typeface="Calibri"/>
                <a:cs typeface="Calibri"/>
              </a:rPr>
              <a:t>hai điểm kiểm soát, điểm ngữ cảnh, </a:t>
            </a:r>
            <a:r>
              <a:rPr spc="-9" dirty="0">
                <a:latin typeface="Calibri"/>
                <a:cs typeface="Calibri"/>
              </a:rPr>
              <a:t>và </a:t>
            </a:r>
            <a:r>
              <a:rPr spc="165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một điểm </a:t>
            </a:r>
            <a:r>
              <a:rPr spc="-7" dirty="0">
                <a:latin typeface="Calibri"/>
                <a:cs typeface="Calibri"/>
              </a:rPr>
              <a:t>kết</a:t>
            </a:r>
            <a:r>
              <a:rPr spc="-2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thúc.</a:t>
            </a:r>
            <a:endParaRPr>
              <a:latin typeface="Calibri"/>
              <a:cs typeface="Calibri"/>
            </a:endParaRPr>
          </a:p>
          <a:p>
            <a:pPr marL="125916" marR="2229" indent="-120344">
              <a:lnSpc>
                <a:spcPts val="1184"/>
              </a:lnSpc>
              <a:spcBef>
                <a:spcPts val="7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HTML5 </a:t>
            </a:r>
            <a:r>
              <a:rPr spc="-2" dirty="0">
                <a:latin typeface="Calibri"/>
                <a:cs typeface="Calibri"/>
              </a:rPr>
              <a:t>canvas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phép người dùng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các đường cong bậc hai bằng cách  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phương </a:t>
            </a:r>
            <a:r>
              <a:rPr spc="2" dirty="0">
                <a:latin typeface="Calibri"/>
                <a:cs typeface="Calibri"/>
              </a:rPr>
              <a:t>thức </a:t>
            </a:r>
            <a:r>
              <a:rPr spc="-4" dirty="0">
                <a:latin typeface="Calibri"/>
                <a:cs typeface="Calibri"/>
              </a:rPr>
              <a:t>quadraticCurveTo </a:t>
            </a:r>
            <a:r>
              <a:rPr dirty="0">
                <a:latin typeface="Calibri"/>
                <a:cs typeface="Calibri"/>
              </a:rPr>
              <a:t>()</a:t>
            </a:r>
            <a:r>
              <a:rPr spc="-5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.</a:t>
            </a:r>
            <a:endParaRPr>
              <a:latin typeface="Calibri"/>
              <a:cs typeface="Calibri"/>
            </a:endParaRPr>
          </a:p>
          <a:p>
            <a:pPr marL="125916" marR="2229" indent="-120344">
              <a:lnSpc>
                <a:spcPts val="1184"/>
              </a:lnSpc>
              <a:spcBef>
                <a:spcPts val="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HTML5 </a:t>
            </a:r>
            <a:r>
              <a:rPr spc="-2" dirty="0">
                <a:latin typeface="Calibri"/>
                <a:cs typeface="Calibri"/>
              </a:rPr>
              <a:t>canvas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phép người dùng </a:t>
            </a:r>
            <a:r>
              <a:rPr spc="-2" dirty="0">
                <a:latin typeface="Calibri"/>
                <a:cs typeface="Calibri"/>
              </a:rPr>
              <a:t>vẽ </a:t>
            </a:r>
            <a:r>
              <a:rPr dirty="0">
                <a:latin typeface="Calibri"/>
                <a:cs typeface="Calibri"/>
              </a:rPr>
              <a:t>đối tượng hình ảnh trên </a:t>
            </a:r>
            <a:r>
              <a:rPr spc="-2" dirty="0">
                <a:latin typeface="Calibri"/>
                <a:cs typeface="Calibri"/>
              </a:rPr>
              <a:t>canvas </a:t>
            </a:r>
            <a:r>
              <a:rPr dirty="0">
                <a:latin typeface="Calibri"/>
                <a:cs typeface="Calibri"/>
              </a:rPr>
              <a:t>bằng  cách 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phương </a:t>
            </a:r>
            <a:r>
              <a:rPr spc="2" dirty="0">
                <a:latin typeface="Calibri"/>
                <a:cs typeface="Calibri"/>
              </a:rPr>
              <a:t>thức </a:t>
            </a:r>
            <a:r>
              <a:rPr dirty="0">
                <a:latin typeface="Calibri"/>
                <a:cs typeface="Calibri"/>
              </a:rPr>
              <a:t>drawImage</a:t>
            </a:r>
            <a:r>
              <a:rPr spc="-7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().</a:t>
            </a:r>
            <a:endParaRPr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0" y="828237"/>
            <a:ext cx="3960813" cy="315927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t" anchorCtr="0">
            <a:noAutofit/>
          </a:bodyPr>
          <a:lstStyle/>
          <a:p>
            <a:pPr algn="ctr">
              <a:buSzPct val="25000"/>
            </a:pPr>
            <a:r>
              <a:rPr lang="en-US" sz="18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WATCH 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latin typeface="Calibri"/>
                <a:ea typeface="Calibri"/>
                <a:cs typeface="Calibri"/>
                <a:sym typeface="Calibri"/>
              </a:rPr>
              <a:pPr>
                <a:buSzPct val="25000"/>
              </a:pPr>
              <a:t>48</a:t>
            </a:fld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1862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68309"/>
            <a:ext cx="172845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Phần tử </a:t>
            </a:r>
            <a:r>
              <a:rPr spc="-13" dirty="0"/>
              <a:t>Canvas</a:t>
            </a:r>
            <a:r>
              <a:rPr spc="-20" dirty="0"/>
              <a:t> </a:t>
            </a:r>
            <a:r>
              <a:rPr spc="-4" dirty="0"/>
              <a:t>3-6</a:t>
            </a:r>
          </a:p>
        </p:txBody>
      </p:sp>
      <p:sp>
        <p:nvSpPr>
          <p:cNvPr id="13" name="object 13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5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3" y="346369"/>
            <a:ext cx="44779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 err="1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lang="vi-VN" dirty="0">
                <a:latin typeface="Calibri"/>
                <a:cs typeface="Calibri"/>
              </a:rPr>
              <a:t>quả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191058" y="411300"/>
            <a:ext cx="1386285" cy="147117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2357" y="1975828"/>
            <a:ext cx="3663752" cy="240322"/>
          </a:xfrm>
          <a:custGeom>
            <a:avLst/>
            <a:gdLst/>
            <a:ahLst/>
            <a:cxnLst/>
            <a:rect l="l" t="t" r="r" b="b"/>
            <a:pathLst>
              <a:path w="8458200" h="538479">
                <a:moveTo>
                  <a:pt x="8368538" y="0"/>
                </a:moveTo>
                <a:lnTo>
                  <a:pt x="89662" y="0"/>
                </a:lnTo>
                <a:lnTo>
                  <a:pt x="54762" y="7044"/>
                </a:lnTo>
                <a:lnTo>
                  <a:pt x="26262" y="26257"/>
                </a:lnTo>
                <a:lnTo>
                  <a:pt x="7046" y="54756"/>
                </a:lnTo>
                <a:lnTo>
                  <a:pt x="0" y="89662"/>
                </a:lnTo>
                <a:lnTo>
                  <a:pt x="0" y="448310"/>
                </a:lnTo>
                <a:lnTo>
                  <a:pt x="7046" y="483215"/>
                </a:lnTo>
                <a:lnTo>
                  <a:pt x="26262" y="511714"/>
                </a:lnTo>
                <a:lnTo>
                  <a:pt x="54762" y="530927"/>
                </a:lnTo>
                <a:lnTo>
                  <a:pt x="89662" y="537971"/>
                </a:lnTo>
                <a:lnTo>
                  <a:pt x="8368538" y="537971"/>
                </a:lnTo>
                <a:lnTo>
                  <a:pt x="8403443" y="530927"/>
                </a:lnTo>
                <a:lnTo>
                  <a:pt x="8431942" y="511714"/>
                </a:lnTo>
                <a:lnTo>
                  <a:pt x="8451155" y="483215"/>
                </a:lnTo>
                <a:lnTo>
                  <a:pt x="8458200" y="448310"/>
                </a:lnTo>
                <a:lnTo>
                  <a:pt x="8458200" y="89662"/>
                </a:lnTo>
                <a:lnTo>
                  <a:pt x="8451155" y="54756"/>
                </a:lnTo>
                <a:lnTo>
                  <a:pt x="8431942" y="26257"/>
                </a:lnTo>
                <a:lnTo>
                  <a:pt x="8403443" y="7044"/>
                </a:lnTo>
                <a:lnTo>
                  <a:pt x="8368538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2357" y="1975828"/>
            <a:ext cx="3663752" cy="240322"/>
          </a:xfrm>
          <a:custGeom>
            <a:avLst/>
            <a:gdLst/>
            <a:ahLst/>
            <a:cxnLst/>
            <a:rect l="l" t="t" r="r" b="b"/>
            <a:pathLst>
              <a:path w="8458200" h="538479">
                <a:moveTo>
                  <a:pt x="0" y="89662"/>
                </a:moveTo>
                <a:lnTo>
                  <a:pt x="7046" y="54756"/>
                </a:lnTo>
                <a:lnTo>
                  <a:pt x="26262" y="26257"/>
                </a:lnTo>
                <a:lnTo>
                  <a:pt x="54762" y="7044"/>
                </a:lnTo>
                <a:lnTo>
                  <a:pt x="89662" y="0"/>
                </a:lnTo>
                <a:lnTo>
                  <a:pt x="8368538" y="0"/>
                </a:lnTo>
                <a:lnTo>
                  <a:pt x="8403443" y="7044"/>
                </a:lnTo>
                <a:lnTo>
                  <a:pt x="8431942" y="26257"/>
                </a:lnTo>
                <a:lnTo>
                  <a:pt x="8451155" y="54756"/>
                </a:lnTo>
                <a:lnTo>
                  <a:pt x="8458200" y="89662"/>
                </a:lnTo>
                <a:lnTo>
                  <a:pt x="8458200" y="448310"/>
                </a:lnTo>
                <a:lnTo>
                  <a:pt x="8451155" y="483215"/>
                </a:lnTo>
                <a:lnTo>
                  <a:pt x="8431942" y="511714"/>
                </a:lnTo>
                <a:lnTo>
                  <a:pt x="8403443" y="530927"/>
                </a:lnTo>
                <a:lnTo>
                  <a:pt x="8368538" y="537971"/>
                </a:lnTo>
                <a:lnTo>
                  <a:pt x="89662" y="537971"/>
                </a:lnTo>
                <a:lnTo>
                  <a:pt x="54762" y="530927"/>
                </a:lnTo>
                <a:lnTo>
                  <a:pt x="26262" y="511714"/>
                </a:lnTo>
                <a:lnTo>
                  <a:pt x="7046" y="483215"/>
                </a:lnTo>
                <a:lnTo>
                  <a:pt x="0" y="448310"/>
                </a:lnTo>
                <a:lnTo>
                  <a:pt x="0" y="89662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2357" y="2292350"/>
            <a:ext cx="3663752" cy="240322"/>
          </a:xfrm>
          <a:custGeom>
            <a:avLst/>
            <a:gdLst/>
            <a:ahLst/>
            <a:cxnLst/>
            <a:rect l="l" t="t" r="r" b="b"/>
            <a:pathLst>
              <a:path w="8458200" h="538479">
                <a:moveTo>
                  <a:pt x="8368538" y="0"/>
                </a:moveTo>
                <a:lnTo>
                  <a:pt x="89662" y="0"/>
                </a:lnTo>
                <a:lnTo>
                  <a:pt x="54762" y="7044"/>
                </a:lnTo>
                <a:lnTo>
                  <a:pt x="26262" y="26257"/>
                </a:lnTo>
                <a:lnTo>
                  <a:pt x="7046" y="54756"/>
                </a:lnTo>
                <a:lnTo>
                  <a:pt x="0" y="89662"/>
                </a:lnTo>
                <a:lnTo>
                  <a:pt x="0" y="448310"/>
                </a:lnTo>
                <a:lnTo>
                  <a:pt x="7046" y="483209"/>
                </a:lnTo>
                <a:lnTo>
                  <a:pt x="26262" y="511709"/>
                </a:lnTo>
                <a:lnTo>
                  <a:pt x="54762" y="530925"/>
                </a:lnTo>
                <a:lnTo>
                  <a:pt x="89662" y="537972"/>
                </a:lnTo>
                <a:lnTo>
                  <a:pt x="8368538" y="537972"/>
                </a:lnTo>
                <a:lnTo>
                  <a:pt x="8403443" y="530925"/>
                </a:lnTo>
                <a:lnTo>
                  <a:pt x="8431942" y="511709"/>
                </a:lnTo>
                <a:lnTo>
                  <a:pt x="8451155" y="483209"/>
                </a:lnTo>
                <a:lnTo>
                  <a:pt x="8458200" y="448310"/>
                </a:lnTo>
                <a:lnTo>
                  <a:pt x="8458200" y="89662"/>
                </a:lnTo>
                <a:lnTo>
                  <a:pt x="8451155" y="54756"/>
                </a:lnTo>
                <a:lnTo>
                  <a:pt x="8431942" y="26257"/>
                </a:lnTo>
                <a:lnTo>
                  <a:pt x="8403443" y="7044"/>
                </a:lnTo>
                <a:lnTo>
                  <a:pt x="8368538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2357" y="2292350"/>
            <a:ext cx="3663752" cy="240322"/>
          </a:xfrm>
          <a:custGeom>
            <a:avLst/>
            <a:gdLst/>
            <a:ahLst/>
            <a:cxnLst/>
            <a:rect l="l" t="t" r="r" b="b"/>
            <a:pathLst>
              <a:path w="8458200" h="538479">
                <a:moveTo>
                  <a:pt x="0" y="89662"/>
                </a:moveTo>
                <a:lnTo>
                  <a:pt x="7046" y="54756"/>
                </a:lnTo>
                <a:lnTo>
                  <a:pt x="26262" y="26257"/>
                </a:lnTo>
                <a:lnTo>
                  <a:pt x="54762" y="7044"/>
                </a:lnTo>
                <a:lnTo>
                  <a:pt x="89662" y="0"/>
                </a:lnTo>
                <a:lnTo>
                  <a:pt x="8368538" y="0"/>
                </a:lnTo>
                <a:lnTo>
                  <a:pt x="8403443" y="7044"/>
                </a:lnTo>
                <a:lnTo>
                  <a:pt x="8431942" y="26257"/>
                </a:lnTo>
                <a:lnTo>
                  <a:pt x="8451155" y="54756"/>
                </a:lnTo>
                <a:lnTo>
                  <a:pt x="8458200" y="89662"/>
                </a:lnTo>
                <a:lnTo>
                  <a:pt x="8458200" y="448310"/>
                </a:lnTo>
                <a:lnTo>
                  <a:pt x="8451155" y="483209"/>
                </a:lnTo>
                <a:lnTo>
                  <a:pt x="8431942" y="511709"/>
                </a:lnTo>
                <a:lnTo>
                  <a:pt x="8403443" y="530925"/>
                </a:lnTo>
                <a:lnTo>
                  <a:pt x="8368538" y="537972"/>
                </a:lnTo>
                <a:lnTo>
                  <a:pt x="89662" y="537972"/>
                </a:lnTo>
                <a:lnTo>
                  <a:pt x="54762" y="530925"/>
                </a:lnTo>
                <a:lnTo>
                  <a:pt x="26262" y="511709"/>
                </a:lnTo>
                <a:lnTo>
                  <a:pt x="7046" y="483209"/>
                </a:lnTo>
                <a:lnTo>
                  <a:pt x="0" y="448310"/>
                </a:lnTo>
                <a:lnTo>
                  <a:pt x="0" y="89662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32357" y="2581461"/>
            <a:ext cx="3663752" cy="244289"/>
          </a:xfrm>
          <a:custGeom>
            <a:avLst/>
            <a:gdLst/>
            <a:ahLst/>
            <a:cxnLst/>
            <a:rect l="l" t="t" r="r" b="b"/>
            <a:pathLst>
              <a:path w="8458200" h="547370">
                <a:moveTo>
                  <a:pt x="8367014" y="0"/>
                </a:moveTo>
                <a:lnTo>
                  <a:pt x="91186" y="0"/>
                </a:lnTo>
                <a:lnTo>
                  <a:pt x="55694" y="7166"/>
                </a:lnTo>
                <a:lnTo>
                  <a:pt x="26709" y="26709"/>
                </a:lnTo>
                <a:lnTo>
                  <a:pt x="7166" y="55694"/>
                </a:lnTo>
                <a:lnTo>
                  <a:pt x="0" y="91185"/>
                </a:lnTo>
                <a:lnTo>
                  <a:pt x="0" y="455929"/>
                </a:lnTo>
                <a:lnTo>
                  <a:pt x="7166" y="491421"/>
                </a:lnTo>
                <a:lnTo>
                  <a:pt x="26709" y="520406"/>
                </a:lnTo>
                <a:lnTo>
                  <a:pt x="55694" y="539949"/>
                </a:lnTo>
                <a:lnTo>
                  <a:pt x="91186" y="547116"/>
                </a:lnTo>
                <a:lnTo>
                  <a:pt x="8367014" y="547116"/>
                </a:lnTo>
                <a:lnTo>
                  <a:pt x="8402532" y="539949"/>
                </a:lnTo>
                <a:lnTo>
                  <a:pt x="8431514" y="520406"/>
                </a:lnTo>
                <a:lnTo>
                  <a:pt x="8451042" y="491421"/>
                </a:lnTo>
                <a:lnTo>
                  <a:pt x="8458200" y="455929"/>
                </a:lnTo>
                <a:lnTo>
                  <a:pt x="8458200" y="91185"/>
                </a:lnTo>
                <a:lnTo>
                  <a:pt x="8451042" y="55694"/>
                </a:lnTo>
                <a:lnTo>
                  <a:pt x="8431514" y="26709"/>
                </a:lnTo>
                <a:lnTo>
                  <a:pt x="8402532" y="7166"/>
                </a:lnTo>
                <a:lnTo>
                  <a:pt x="8367014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2357" y="2597150"/>
            <a:ext cx="3663752" cy="244289"/>
          </a:xfrm>
          <a:custGeom>
            <a:avLst/>
            <a:gdLst/>
            <a:ahLst/>
            <a:cxnLst/>
            <a:rect l="l" t="t" r="r" b="b"/>
            <a:pathLst>
              <a:path w="8458200" h="547370">
                <a:moveTo>
                  <a:pt x="0" y="91185"/>
                </a:moveTo>
                <a:lnTo>
                  <a:pt x="7166" y="55694"/>
                </a:lnTo>
                <a:lnTo>
                  <a:pt x="26709" y="26709"/>
                </a:lnTo>
                <a:lnTo>
                  <a:pt x="55694" y="7166"/>
                </a:lnTo>
                <a:lnTo>
                  <a:pt x="91186" y="0"/>
                </a:lnTo>
                <a:lnTo>
                  <a:pt x="8367014" y="0"/>
                </a:lnTo>
                <a:lnTo>
                  <a:pt x="8402532" y="7166"/>
                </a:lnTo>
                <a:lnTo>
                  <a:pt x="8431514" y="26709"/>
                </a:lnTo>
                <a:lnTo>
                  <a:pt x="8451042" y="55694"/>
                </a:lnTo>
                <a:lnTo>
                  <a:pt x="8458200" y="91185"/>
                </a:lnTo>
                <a:lnTo>
                  <a:pt x="8458200" y="455929"/>
                </a:lnTo>
                <a:lnTo>
                  <a:pt x="8451042" y="491421"/>
                </a:lnTo>
                <a:lnTo>
                  <a:pt x="8431514" y="520406"/>
                </a:lnTo>
                <a:lnTo>
                  <a:pt x="8402532" y="539949"/>
                </a:lnTo>
                <a:lnTo>
                  <a:pt x="8367014" y="547116"/>
                </a:lnTo>
                <a:lnTo>
                  <a:pt x="91186" y="547116"/>
                </a:lnTo>
                <a:lnTo>
                  <a:pt x="55694" y="539949"/>
                </a:lnTo>
                <a:lnTo>
                  <a:pt x="26709" y="520406"/>
                </a:lnTo>
                <a:lnTo>
                  <a:pt x="7166" y="491421"/>
                </a:lnTo>
                <a:lnTo>
                  <a:pt x="0" y="455929"/>
                </a:lnTo>
                <a:lnTo>
                  <a:pt x="0" y="9118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80683" y="2028675"/>
            <a:ext cx="3628523" cy="797075"/>
          </a:xfrm>
          <a:prstGeom prst="rect">
            <a:avLst/>
          </a:prstGeom>
        </p:spPr>
        <p:txBody>
          <a:bodyPr vert="horz" wrap="square" lIns="0" tIns="22286" rIns="0" bIns="0" rtlCol="0">
            <a:spAutoFit/>
          </a:bodyPr>
          <a:lstStyle/>
          <a:p>
            <a:pPr marL="5571" marR="69922">
              <a:lnSpc>
                <a:spcPts val="820"/>
              </a:lnSpc>
              <a:spcBef>
                <a:spcPts val="175"/>
              </a:spcBef>
            </a:pPr>
            <a:r>
              <a:rPr spc="-2" dirty="0">
                <a:latin typeface="Arial"/>
                <a:cs typeface="Arial"/>
              </a:rPr>
              <a:t>Để </a:t>
            </a:r>
            <a:r>
              <a:rPr dirty="0">
                <a:latin typeface="Arial"/>
                <a:cs typeface="Arial"/>
              </a:rPr>
              <a:t>vẽ </a:t>
            </a:r>
            <a:r>
              <a:rPr spc="-2" dirty="0">
                <a:latin typeface="Arial"/>
                <a:cs typeface="Arial"/>
              </a:rPr>
              <a:t>một 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2" dirty="0">
                <a:latin typeface="Arial"/>
                <a:cs typeface="Arial"/>
              </a:rPr>
              <a:t>&lt;canvas&gt;, </a:t>
            </a:r>
            <a:r>
              <a:rPr spc="-4" dirty="0">
                <a:latin typeface="Arial"/>
                <a:cs typeface="Arial"/>
              </a:rPr>
              <a:t>người </a:t>
            </a:r>
            <a:r>
              <a:rPr spc="-2" dirty="0">
                <a:latin typeface="Arial"/>
                <a:cs typeface="Arial"/>
              </a:rPr>
              <a:t>dùng </a:t>
            </a:r>
            <a:r>
              <a:rPr dirty="0">
                <a:latin typeface="Arial"/>
                <a:cs typeface="Arial"/>
              </a:rPr>
              <a:t>có thể sử </a:t>
            </a:r>
            <a:r>
              <a:rPr spc="-2" dirty="0">
                <a:latin typeface="Arial"/>
                <a:cs typeface="Arial"/>
              </a:rPr>
              <a:t>dụng một đối tượng bối  cảnh.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9"/>
              </a:spcBef>
            </a:pPr>
            <a:endParaRPr sz="900" dirty="0">
              <a:latin typeface="Times New Roman"/>
              <a:cs typeface="Times New Roman"/>
            </a:endParaRPr>
          </a:p>
          <a:p>
            <a:pPr marL="5571"/>
            <a:r>
              <a:rPr spc="-2" dirty="0">
                <a:latin typeface="Arial"/>
                <a:cs typeface="Arial"/>
              </a:rPr>
              <a:t>Đối tượng đó chứa </a:t>
            </a:r>
            <a:r>
              <a:rPr dirty="0">
                <a:latin typeface="Arial"/>
                <a:cs typeface="Arial"/>
              </a:rPr>
              <a:t>các </a:t>
            </a:r>
            <a:r>
              <a:rPr spc="-2" dirty="0">
                <a:latin typeface="Arial"/>
                <a:cs typeface="Arial"/>
              </a:rPr>
              <a:t>chức năng </a:t>
            </a:r>
            <a:r>
              <a:rPr dirty="0">
                <a:latin typeface="Arial"/>
                <a:cs typeface="Arial"/>
              </a:rPr>
              <a:t>vẽ </a:t>
            </a:r>
            <a:r>
              <a:rPr spc="-2" dirty="0">
                <a:latin typeface="Arial"/>
                <a:cs typeface="Arial"/>
              </a:rPr>
              <a:t>cho một </a:t>
            </a:r>
            <a:r>
              <a:rPr spc="-4" dirty="0">
                <a:latin typeface="Arial"/>
                <a:cs typeface="Arial"/>
              </a:rPr>
              <a:t>phong </a:t>
            </a:r>
            <a:r>
              <a:rPr dirty="0">
                <a:latin typeface="Arial"/>
                <a:cs typeface="Arial"/>
              </a:rPr>
              <a:t>cách cụ thể của </a:t>
            </a:r>
            <a:r>
              <a:rPr spc="-2" dirty="0">
                <a:latin typeface="Arial"/>
                <a:cs typeface="Arial"/>
              </a:rPr>
              <a:t>đồ</a:t>
            </a:r>
            <a:r>
              <a:rPr spc="22" dirty="0">
                <a:latin typeface="Arial"/>
                <a:cs typeface="Arial"/>
              </a:rPr>
              <a:t> </a:t>
            </a:r>
            <a:r>
              <a:rPr spc="-4" dirty="0">
                <a:latin typeface="Arial"/>
                <a:cs typeface="Arial"/>
              </a:rPr>
              <a:t>họa.</a:t>
            </a:r>
            <a:endParaRPr dirty="0">
              <a:latin typeface="Arial"/>
              <a:cs typeface="Arial"/>
            </a:endParaRPr>
          </a:p>
          <a:p>
            <a:pPr>
              <a:spcBef>
                <a:spcPts val="22"/>
              </a:spcBef>
            </a:pPr>
            <a:endParaRPr sz="1200" dirty="0">
              <a:latin typeface="Times New Roman"/>
              <a:cs typeface="Times New Roman"/>
            </a:endParaRPr>
          </a:p>
          <a:p>
            <a:pPr marL="5571">
              <a:spcBef>
                <a:spcPts val="2"/>
              </a:spcBef>
            </a:pPr>
            <a:r>
              <a:rPr spc="-2" dirty="0">
                <a:latin typeface="Arial"/>
                <a:cs typeface="Arial"/>
              </a:rPr>
              <a:t>Ngữ cảnh hai chiều (2D) được </a:t>
            </a:r>
            <a:r>
              <a:rPr dirty="0">
                <a:latin typeface="Arial"/>
                <a:cs typeface="Arial"/>
              </a:rPr>
              <a:t>sử </a:t>
            </a:r>
            <a:r>
              <a:rPr spc="-4" dirty="0">
                <a:latin typeface="Arial"/>
                <a:cs typeface="Arial"/>
              </a:rPr>
              <a:t>dụng </a:t>
            </a:r>
            <a:r>
              <a:rPr spc="-2" dirty="0">
                <a:latin typeface="Arial"/>
                <a:cs typeface="Arial"/>
              </a:rPr>
              <a:t>để làm </a:t>
            </a:r>
            <a:r>
              <a:rPr dirty="0">
                <a:latin typeface="Arial"/>
                <a:cs typeface="Arial"/>
              </a:rPr>
              <a:t>việc với các </a:t>
            </a:r>
            <a:r>
              <a:rPr spc="-2" dirty="0">
                <a:latin typeface="Arial"/>
                <a:cs typeface="Arial"/>
              </a:rPr>
              <a:t>hoạt động</a:t>
            </a:r>
            <a:r>
              <a:rPr spc="29" dirty="0">
                <a:latin typeface="Arial"/>
                <a:cs typeface="Arial"/>
              </a:rPr>
              <a:t> </a:t>
            </a:r>
            <a:r>
              <a:rPr dirty="0">
                <a:latin typeface="Arial"/>
                <a:cs typeface="Arial"/>
              </a:rPr>
              <a:t>2D.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68309"/>
            <a:ext cx="172845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Phần tử </a:t>
            </a:r>
            <a:r>
              <a:rPr spc="-13" dirty="0"/>
              <a:t>Canvas</a:t>
            </a:r>
            <a:r>
              <a:rPr spc="-20" dirty="0"/>
              <a:t> </a:t>
            </a:r>
            <a:r>
              <a:rPr spc="-4" dirty="0"/>
              <a:t>4-6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6</a:t>
            </a:fld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132357" y="408433"/>
            <a:ext cx="3663752" cy="262710"/>
          </a:xfrm>
          <a:custGeom>
            <a:avLst/>
            <a:gdLst/>
            <a:ahLst/>
            <a:cxnLst/>
            <a:rect l="l" t="t" r="r" b="b"/>
            <a:pathLst>
              <a:path w="8458200" h="588644">
                <a:moveTo>
                  <a:pt x="8360156" y="0"/>
                </a:moveTo>
                <a:lnTo>
                  <a:pt x="98044" y="0"/>
                </a:lnTo>
                <a:lnTo>
                  <a:pt x="59884" y="7711"/>
                </a:lnTo>
                <a:lnTo>
                  <a:pt x="28719" y="28733"/>
                </a:lnTo>
                <a:lnTo>
                  <a:pt x="7705" y="59900"/>
                </a:lnTo>
                <a:lnTo>
                  <a:pt x="0" y="98043"/>
                </a:lnTo>
                <a:lnTo>
                  <a:pt x="0" y="490220"/>
                </a:lnTo>
                <a:lnTo>
                  <a:pt x="7705" y="528363"/>
                </a:lnTo>
                <a:lnTo>
                  <a:pt x="28719" y="559530"/>
                </a:lnTo>
                <a:lnTo>
                  <a:pt x="59884" y="580552"/>
                </a:lnTo>
                <a:lnTo>
                  <a:pt x="98044" y="588263"/>
                </a:lnTo>
                <a:lnTo>
                  <a:pt x="8360156" y="588263"/>
                </a:lnTo>
                <a:lnTo>
                  <a:pt x="8398299" y="580552"/>
                </a:lnTo>
                <a:lnTo>
                  <a:pt x="8429466" y="559530"/>
                </a:lnTo>
                <a:lnTo>
                  <a:pt x="8450488" y="528363"/>
                </a:lnTo>
                <a:lnTo>
                  <a:pt x="8458200" y="490220"/>
                </a:lnTo>
                <a:lnTo>
                  <a:pt x="8458200" y="98043"/>
                </a:lnTo>
                <a:lnTo>
                  <a:pt x="8450488" y="59900"/>
                </a:lnTo>
                <a:lnTo>
                  <a:pt x="8429466" y="28733"/>
                </a:lnTo>
                <a:lnTo>
                  <a:pt x="8398299" y="7711"/>
                </a:lnTo>
                <a:lnTo>
                  <a:pt x="8360156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2357" y="408433"/>
            <a:ext cx="3663752" cy="262710"/>
          </a:xfrm>
          <a:custGeom>
            <a:avLst/>
            <a:gdLst/>
            <a:ahLst/>
            <a:cxnLst/>
            <a:rect l="l" t="t" r="r" b="b"/>
            <a:pathLst>
              <a:path w="8458200" h="588644">
                <a:moveTo>
                  <a:pt x="0" y="98043"/>
                </a:moveTo>
                <a:lnTo>
                  <a:pt x="7705" y="59900"/>
                </a:lnTo>
                <a:lnTo>
                  <a:pt x="28719" y="28733"/>
                </a:lnTo>
                <a:lnTo>
                  <a:pt x="59884" y="7711"/>
                </a:lnTo>
                <a:lnTo>
                  <a:pt x="98044" y="0"/>
                </a:lnTo>
                <a:lnTo>
                  <a:pt x="8360156" y="0"/>
                </a:lnTo>
                <a:lnTo>
                  <a:pt x="8398299" y="7711"/>
                </a:lnTo>
                <a:lnTo>
                  <a:pt x="8429466" y="28733"/>
                </a:lnTo>
                <a:lnTo>
                  <a:pt x="8450488" y="59900"/>
                </a:lnTo>
                <a:lnTo>
                  <a:pt x="8458200" y="98043"/>
                </a:lnTo>
                <a:lnTo>
                  <a:pt x="8458200" y="490220"/>
                </a:lnTo>
                <a:lnTo>
                  <a:pt x="8450488" y="528363"/>
                </a:lnTo>
                <a:lnTo>
                  <a:pt x="8429466" y="559530"/>
                </a:lnTo>
                <a:lnTo>
                  <a:pt x="8398299" y="580552"/>
                </a:lnTo>
                <a:lnTo>
                  <a:pt x="8360156" y="588263"/>
                </a:lnTo>
                <a:lnTo>
                  <a:pt x="98044" y="588263"/>
                </a:lnTo>
                <a:lnTo>
                  <a:pt x="59884" y="580552"/>
                </a:lnTo>
                <a:lnTo>
                  <a:pt x="28719" y="559530"/>
                </a:lnTo>
                <a:lnTo>
                  <a:pt x="7705" y="528363"/>
                </a:lnTo>
                <a:lnTo>
                  <a:pt x="0" y="490220"/>
                </a:lnTo>
                <a:lnTo>
                  <a:pt x="0" y="98043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2357" y="736268"/>
            <a:ext cx="3663752" cy="261860"/>
          </a:xfrm>
          <a:custGeom>
            <a:avLst/>
            <a:gdLst/>
            <a:ahLst/>
            <a:cxnLst/>
            <a:rect l="l" t="t" r="r" b="b"/>
            <a:pathLst>
              <a:path w="8458200" h="586739">
                <a:moveTo>
                  <a:pt x="8360410" y="0"/>
                </a:moveTo>
                <a:lnTo>
                  <a:pt x="97790" y="0"/>
                </a:lnTo>
                <a:lnTo>
                  <a:pt x="59723" y="7689"/>
                </a:lnTo>
                <a:lnTo>
                  <a:pt x="28640" y="28654"/>
                </a:lnTo>
                <a:lnTo>
                  <a:pt x="7684" y="59739"/>
                </a:lnTo>
                <a:lnTo>
                  <a:pt x="0" y="97790"/>
                </a:lnTo>
                <a:lnTo>
                  <a:pt x="0" y="488950"/>
                </a:lnTo>
                <a:lnTo>
                  <a:pt x="7684" y="527000"/>
                </a:lnTo>
                <a:lnTo>
                  <a:pt x="28640" y="558085"/>
                </a:lnTo>
                <a:lnTo>
                  <a:pt x="59723" y="579050"/>
                </a:lnTo>
                <a:lnTo>
                  <a:pt x="97790" y="586740"/>
                </a:lnTo>
                <a:lnTo>
                  <a:pt x="8360410" y="586740"/>
                </a:lnTo>
                <a:lnTo>
                  <a:pt x="8398460" y="579050"/>
                </a:lnTo>
                <a:lnTo>
                  <a:pt x="8429545" y="558085"/>
                </a:lnTo>
                <a:lnTo>
                  <a:pt x="8450510" y="527000"/>
                </a:lnTo>
                <a:lnTo>
                  <a:pt x="8458200" y="488950"/>
                </a:lnTo>
                <a:lnTo>
                  <a:pt x="8458200" y="97790"/>
                </a:lnTo>
                <a:lnTo>
                  <a:pt x="8450510" y="59739"/>
                </a:lnTo>
                <a:lnTo>
                  <a:pt x="8429545" y="28654"/>
                </a:lnTo>
                <a:lnTo>
                  <a:pt x="8398460" y="7689"/>
                </a:lnTo>
                <a:lnTo>
                  <a:pt x="8360410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2357" y="736268"/>
            <a:ext cx="3663752" cy="261860"/>
          </a:xfrm>
          <a:custGeom>
            <a:avLst/>
            <a:gdLst/>
            <a:ahLst/>
            <a:cxnLst/>
            <a:rect l="l" t="t" r="r" b="b"/>
            <a:pathLst>
              <a:path w="8458200" h="586739">
                <a:moveTo>
                  <a:pt x="0" y="97790"/>
                </a:moveTo>
                <a:lnTo>
                  <a:pt x="7684" y="59739"/>
                </a:lnTo>
                <a:lnTo>
                  <a:pt x="28640" y="28654"/>
                </a:lnTo>
                <a:lnTo>
                  <a:pt x="59723" y="7689"/>
                </a:lnTo>
                <a:lnTo>
                  <a:pt x="97790" y="0"/>
                </a:lnTo>
                <a:lnTo>
                  <a:pt x="8360410" y="0"/>
                </a:lnTo>
                <a:lnTo>
                  <a:pt x="8398460" y="7689"/>
                </a:lnTo>
                <a:lnTo>
                  <a:pt x="8429545" y="28654"/>
                </a:lnTo>
                <a:lnTo>
                  <a:pt x="8450510" y="59739"/>
                </a:lnTo>
                <a:lnTo>
                  <a:pt x="8458200" y="97790"/>
                </a:lnTo>
                <a:lnTo>
                  <a:pt x="8458200" y="488950"/>
                </a:lnTo>
                <a:lnTo>
                  <a:pt x="8450510" y="527000"/>
                </a:lnTo>
                <a:lnTo>
                  <a:pt x="8429545" y="558085"/>
                </a:lnTo>
                <a:lnTo>
                  <a:pt x="8398460" y="579050"/>
                </a:lnTo>
                <a:lnTo>
                  <a:pt x="8360410" y="586740"/>
                </a:lnTo>
                <a:lnTo>
                  <a:pt x="97790" y="586740"/>
                </a:lnTo>
                <a:lnTo>
                  <a:pt x="59723" y="579050"/>
                </a:lnTo>
                <a:lnTo>
                  <a:pt x="28640" y="558085"/>
                </a:lnTo>
                <a:lnTo>
                  <a:pt x="7684" y="527000"/>
                </a:lnTo>
                <a:lnTo>
                  <a:pt x="0" y="488950"/>
                </a:lnTo>
                <a:lnTo>
                  <a:pt x="0" y="9779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2357" y="1059342"/>
            <a:ext cx="3663752" cy="267528"/>
          </a:xfrm>
          <a:custGeom>
            <a:avLst/>
            <a:gdLst/>
            <a:ahLst/>
            <a:cxnLst/>
            <a:rect l="l" t="t" r="r" b="b"/>
            <a:pathLst>
              <a:path w="8458200" h="599439">
                <a:moveTo>
                  <a:pt x="8358378" y="0"/>
                </a:moveTo>
                <a:lnTo>
                  <a:pt x="99822" y="0"/>
                </a:lnTo>
                <a:lnTo>
                  <a:pt x="60966" y="7846"/>
                </a:lnTo>
                <a:lnTo>
                  <a:pt x="29236" y="29241"/>
                </a:lnTo>
                <a:lnTo>
                  <a:pt x="7844" y="60971"/>
                </a:lnTo>
                <a:lnTo>
                  <a:pt x="0" y="99822"/>
                </a:lnTo>
                <a:lnTo>
                  <a:pt x="0" y="499110"/>
                </a:lnTo>
                <a:lnTo>
                  <a:pt x="7844" y="537960"/>
                </a:lnTo>
                <a:lnTo>
                  <a:pt x="29236" y="569690"/>
                </a:lnTo>
                <a:lnTo>
                  <a:pt x="60966" y="591085"/>
                </a:lnTo>
                <a:lnTo>
                  <a:pt x="99822" y="598932"/>
                </a:lnTo>
                <a:lnTo>
                  <a:pt x="8358378" y="598932"/>
                </a:lnTo>
                <a:lnTo>
                  <a:pt x="8397228" y="591085"/>
                </a:lnTo>
                <a:lnTo>
                  <a:pt x="8428958" y="569690"/>
                </a:lnTo>
                <a:lnTo>
                  <a:pt x="8450353" y="537960"/>
                </a:lnTo>
                <a:lnTo>
                  <a:pt x="8458200" y="499110"/>
                </a:lnTo>
                <a:lnTo>
                  <a:pt x="8458200" y="99822"/>
                </a:lnTo>
                <a:lnTo>
                  <a:pt x="8450353" y="60971"/>
                </a:lnTo>
                <a:lnTo>
                  <a:pt x="8428958" y="29241"/>
                </a:lnTo>
                <a:lnTo>
                  <a:pt x="8397228" y="7846"/>
                </a:lnTo>
                <a:lnTo>
                  <a:pt x="8358378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2357" y="1059342"/>
            <a:ext cx="3663752" cy="267528"/>
          </a:xfrm>
          <a:custGeom>
            <a:avLst/>
            <a:gdLst/>
            <a:ahLst/>
            <a:cxnLst/>
            <a:rect l="l" t="t" r="r" b="b"/>
            <a:pathLst>
              <a:path w="8458200" h="599439">
                <a:moveTo>
                  <a:pt x="0" y="99822"/>
                </a:moveTo>
                <a:lnTo>
                  <a:pt x="7844" y="60971"/>
                </a:lnTo>
                <a:lnTo>
                  <a:pt x="29236" y="29241"/>
                </a:lnTo>
                <a:lnTo>
                  <a:pt x="60966" y="7846"/>
                </a:lnTo>
                <a:lnTo>
                  <a:pt x="99822" y="0"/>
                </a:lnTo>
                <a:lnTo>
                  <a:pt x="8358378" y="0"/>
                </a:lnTo>
                <a:lnTo>
                  <a:pt x="8397228" y="7846"/>
                </a:lnTo>
                <a:lnTo>
                  <a:pt x="8428958" y="29241"/>
                </a:lnTo>
                <a:lnTo>
                  <a:pt x="8450353" y="60971"/>
                </a:lnTo>
                <a:lnTo>
                  <a:pt x="8458200" y="99822"/>
                </a:lnTo>
                <a:lnTo>
                  <a:pt x="8458200" y="499110"/>
                </a:lnTo>
                <a:lnTo>
                  <a:pt x="8450353" y="537960"/>
                </a:lnTo>
                <a:lnTo>
                  <a:pt x="8428958" y="569690"/>
                </a:lnTo>
                <a:lnTo>
                  <a:pt x="8397228" y="591085"/>
                </a:lnTo>
                <a:lnTo>
                  <a:pt x="8358378" y="598932"/>
                </a:lnTo>
                <a:lnTo>
                  <a:pt x="99822" y="598932"/>
                </a:lnTo>
                <a:lnTo>
                  <a:pt x="60966" y="591085"/>
                </a:lnTo>
                <a:lnTo>
                  <a:pt x="29236" y="569690"/>
                </a:lnTo>
                <a:lnTo>
                  <a:pt x="7844" y="537960"/>
                </a:lnTo>
                <a:lnTo>
                  <a:pt x="0" y="499110"/>
                </a:lnTo>
                <a:lnTo>
                  <a:pt x="0" y="99822"/>
                </a:lnTo>
                <a:close/>
              </a:path>
            </a:pathLst>
          </a:custGeom>
          <a:ln w="2590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8643" y="462846"/>
            <a:ext cx="3519622" cy="2170830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spcBef>
                <a:spcPts val="44"/>
              </a:spcBef>
            </a:pPr>
            <a:r>
              <a:rPr spc="-2" dirty="0">
                <a:latin typeface="Arial"/>
                <a:cs typeface="Arial"/>
              </a:rPr>
              <a:t>Các 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2" dirty="0">
                <a:latin typeface="Arial"/>
                <a:cs typeface="Arial"/>
              </a:rPr>
              <a:t>&lt;canvas&gt; trong DOM mở ra giao diện</a:t>
            </a:r>
            <a:r>
              <a:rPr spc="18" dirty="0">
                <a:latin typeface="Arial"/>
                <a:cs typeface="Arial"/>
              </a:rPr>
              <a:t> </a:t>
            </a:r>
            <a:r>
              <a:rPr spc="-2" dirty="0">
                <a:latin typeface="Arial"/>
                <a:cs typeface="Arial"/>
              </a:rPr>
              <a:t>HTMLCanvasElement.</a:t>
            </a:r>
            <a:endParaRPr>
              <a:latin typeface="Arial"/>
              <a:cs typeface="Arial"/>
            </a:endParaRPr>
          </a:p>
          <a:p>
            <a:pPr>
              <a:spcBef>
                <a:spcPts val="22"/>
              </a:spcBef>
            </a:pPr>
            <a:endParaRPr sz="1100">
              <a:latin typeface="Times New Roman"/>
              <a:cs typeface="Times New Roman"/>
            </a:endParaRPr>
          </a:p>
          <a:p>
            <a:pPr marL="5571" marR="33708">
              <a:lnSpc>
                <a:spcPts val="820"/>
              </a:lnSpc>
              <a:spcBef>
                <a:spcPts val="2"/>
              </a:spcBef>
            </a:pPr>
            <a:r>
              <a:rPr dirty="0">
                <a:latin typeface="Arial"/>
                <a:cs typeface="Arial"/>
              </a:rPr>
              <a:t>Giao </a:t>
            </a:r>
            <a:r>
              <a:rPr spc="-2" dirty="0">
                <a:latin typeface="Arial"/>
                <a:cs typeface="Arial"/>
              </a:rPr>
              <a:t>diện này cung </a:t>
            </a:r>
            <a:r>
              <a:rPr dirty="0">
                <a:latin typeface="Arial"/>
                <a:cs typeface="Arial"/>
              </a:rPr>
              <a:t>cấp các </a:t>
            </a:r>
            <a:r>
              <a:rPr spc="-4" dirty="0">
                <a:latin typeface="Arial"/>
                <a:cs typeface="Arial"/>
              </a:rPr>
              <a:t>phương </a:t>
            </a:r>
            <a:r>
              <a:rPr spc="-2" dirty="0">
                <a:latin typeface="Arial"/>
                <a:cs typeface="Arial"/>
              </a:rPr>
              <a:t>thức </a:t>
            </a:r>
            <a:r>
              <a:rPr dirty="0">
                <a:latin typeface="Arial"/>
                <a:cs typeface="Arial"/>
              </a:rPr>
              <a:t>và </a:t>
            </a:r>
            <a:r>
              <a:rPr spc="-2" dirty="0">
                <a:latin typeface="Arial"/>
                <a:cs typeface="Arial"/>
              </a:rPr>
              <a:t>thuộc tính để thay đổi trình bày </a:t>
            </a:r>
            <a:r>
              <a:rPr dirty="0">
                <a:latin typeface="Arial"/>
                <a:cs typeface="Arial"/>
              </a:rPr>
              <a:t>và  </a:t>
            </a:r>
            <a:r>
              <a:rPr spc="-2" dirty="0">
                <a:latin typeface="Arial"/>
                <a:cs typeface="Arial"/>
              </a:rPr>
              <a:t>bố </a:t>
            </a:r>
            <a:r>
              <a:rPr dirty="0">
                <a:latin typeface="Arial"/>
                <a:cs typeface="Arial"/>
              </a:rPr>
              <a:t>cục </a:t>
            </a:r>
            <a:r>
              <a:rPr spc="-2" dirty="0">
                <a:latin typeface="Arial"/>
                <a:cs typeface="Arial"/>
              </a:rPr>
              <a:t>khung</a:t>
            </a:r>
            <a:r>
              <a:rPr dirty="0">
                <a:latin typeface="Arial"/>
                <a:cs typeface="Arial"/>
              </a:rPr>
              <a:t> </a:t>
            </a:r>
            <a:r>
              <a:rPr spc="-4" dirty="0">
                <a:latin typeface="Arial"/>
                <a:cs typeface="Arial"/>
              </a:rPr>
              <a:t>hình.</a:t>
            </a:r>
            <a:endParaRPr>
              <a:latin typeface="Arial"/>
              <a:cs typeface="Arial"/>
            </a:endParaRPr>
          </a:p>
          <a:p>
            <a:pPr>
              <a:spcBef>
                <a:spcPts val="11"/>
              </a:spcBef>
            </a:pPr>
            <a:endParaRPr sz="700">
              <a:latin typeface="Times New Roman"/>
              <a:cs typeface="Times New Roman"/>
            </a:endParaRPr>
          </a:p>
          <a:p>
            <a:pPr marL="5571" marR="2229">
              <a:lnSpc>
                <a:spcPts val="873"/>
              </a:lnSpc>
            </a:pPr>
            <a:r>
              <a:rPr spc="-2" dirty="0">
                <a:latin typeface="Arial"/>
                <a:cs typeface="Arial"/>
              </a:rPr>
              <a:t>Đối</a:t>
            </a:r>
            <a:r>
              <a:rPr dirty="0">
                <a:latin typeface="Arial"/>
                <a:cs typeface="Arial"/>
              </a:rPr>
              <a:t> </a:t>
            </a:r>
            <a:r>
              <a:rPr spc="-2" dirty="0">
                <a:latin typeface="Arial"/>
                <a:cs typeface="Arial"/>
              </a:rPr>
              <a:t>tượng</a:t>
            </a:r>
            <a:r>
              <a:rPr dirty="0">
                <a:latin typeface="Arial"/>
                <a:cs typeface="Arial"/>
              </a:rPr>
              <a:t> </a:t>
            </a:r>
            <a:r>
              <a:rPr spc="-2" dirty="0">
                <a:latin typeface="Courier New"/>
                <a:cs typeface="Courier New"/>
              </a:rPr>
              <a:t>HTMLCanvasElement</a:t>
            </a:r>
            <a:r>
              <a:rPr spc="-261" dirty="0">
                <a:latin typeface="Courier New"/>
                <a:cs typeface="Courier New"/>
              </a:rPr>
              <a:t> </a:t>
            </a:r>
            <a:r>
              <a:rPr dirty="0">
                <a:latin typeface="Arial"/>
                <a:cs typeface="Arial"/>
              </a:rPr>
              <a:t>có</a:t>
            </a:r>
            <a:r>
              <a:rPr spc="-2" dirty="0">
                <a:latin typeface="Arial"/>
                <a:cs typeface="Arial"/>
              </a:rPr>
              <a:t> </a:t>
            </a:r>
            <a:r>
              <a:rPr spc="-4" dirty="0">
                <a:latin typeface="Arial"/>
                <a:cs typeface="Arial"/>
              </a:rPr>
              <a:t>phương</a:t>
            </a:r>
            <a:r>
              <a:rPr spc="11" dirty="0">
                <a:latin typeface="Arial"/>
                <a:cs typeface="Arial"/>
              </a:rPr>
              <a:t> </a:t>
            </a:r>
            <a:r>
              <a:rPr spc="-2" dirty="0">
                <a:latin typeface="Arial"/>
                <a:cs typeface="Arial"/>
              </a:rPr>
              <a:t>thức</a:t>
            </a:r>
            <a:r>
              <a:rPr dirty="0">
                <a:latin typeface="Arial"/>
                <a:cs typeface="Arial"/>
              </a:rPr>
              <a:t> </a:t>
            </a:r>
            <a:r>
              <a:rPr spc="-2" dirty="0">
                <a:latin typeface="Courier New"/>
                <a:cs typeface="Courier New"/>
              </a:rPr>
              <a:t>getContext(context)</a:t>
            </a:r>
            <a:r>
              <a:rPr spc="-261" dirty="0">
                <a:latin typeface="Courier New"/>
                <a:cs typeface="Courier New"/>
              </a:rPr>
              <a:t> </a:t>
            </a:r>
            <a:r>
              <a:rPr spc="-2" dirty="0">
                <a:latin typeface="Arial"/>
                <a:cs typeface="Arial"/>
              </a:rPr>
              <a:t>và  </a:t>
            </a:r>
            <a:r>
              <a:rPr dirty="0">
                <a:latin typeface="Arial"/>
                <a:cs typeface="Arial"/>
              </a:rPr>
              <a:t>trả về </a:t>
            </a:r>
            <a:r>
              <a:rPr spc="-2" dirty="0">
                <a:latin typeface="Arial"/>
                <a:cs typeface="Arial"/>
              </a:rPr>
              <a:t>ngữ cảnh </a:t>
            </a:r>
            <a:r>
              <a:rPr dirty="0">
                <a:latin typeface="Arial"/>
                <a:cs typeface="Arial"/>
              </a:rPr>
              <a:t>vẽ </a:t>
            </a:r>
            <a:r>
              <a:rPr spc="-2" dirty="0">
                <a:latin typeface="Arial"/>
                <a:cs typeface="Arial"/>
              </a:rPr>
              <a:t>đồ họa </a:t>
            </a:r>
            <a:r>
              <a:rPr dirty="0">
                <a:latin typeface="Arial"/>
                <a:cs typeface="Arial"/>
              </a:rPr>
              <a:t>cho</a:t>
            </a:r>
            <a:r>
              <a:rPr spc="11" dirty="0">
                <a:latin typeface="Arial"/>
                <a:cs typeface="Arial"/>
              </a:rPr>
              <a:t> </a:t>
            </a:r>
            <a:r>
              <a:rPr spc="-2" dirty="0">
                <a:latin typeface="Arial"/>
                <a:cs typeface="Arial"/>
              </a:rPr>
              <a:t>canvas.</a:t>
            </a:r>
            <a:endParaRPr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 marL="169930" indent="-120344">
              <a:buClr>
                <a:srgbClr val="AC1317"/>
              </a:buClr>
              <a:buSzPct val="151351"/>
              <a:buFont typeface="Wingdings"/>
              <a:buChar char=""/>
              <a:tabLst>
                <a:tab pos="170209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dụ.</a:t>
            </a:r>
            <a:endParaRPr>
              <a:latin typeface="Calibri"/>
              <a:cs typeface="Calibri"/>
            </a:endParaRPr>
          </a:p>
          <a:p>
            <a:pPr marL="203638">
              <a:spcBef>
                <a:spcPts val="542"/>
              </a:spcBef>
            </a:pPr>
            <a:r>
              <a:rPr sz="700" spc="-2" dirty="0">
                <a:latin typeface="Courier New"/>
                <a:cs typeface="Courier New"/>
              </a:rPr>
              <a:t>&lt;!DOCTYPE HTML&gt;</a:t>
            </a:r>
            <a:endParaRPr sz="700">
              <a:latin typeface="Courier New"/>
              <a:cs typeface="Courier New"/>
            </a:endParaRPr>
          </a:p>
          <a:p>
            <a:pPr marL="203638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&lt;html&gt;</a:t>
            </a:r>
            <a:endParaRPr sz="700">
              <a:latin typeface="Courier New"/>
              <a:cs typeface="Courier New"/>
            </a:endParaRPr>
          </a:p>
          <a:p>
            <a:pPr marL="310611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&lt;head&gt;</a:t>
            </a:r>
            <a:endParaRPr sz="700">
              <a:latin typeface="Courier New"/>
              <a:cs typeface="Courier New"/>
            </a:endParaRPr>
          </a:p>
          <a:p>
            <a:pPr marL="364096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&lt;title&gt; Canvas</a:t>
            </a:r>
            <a:r>
              <a:rPr sz="700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&lt;/title&gt;</a:t>
            </a:r>
            <a:endParaRPr sz="700">
              <a:latin typeface="Courier New"/>
              <a:cs typeface="Courier New"/>
            </a:endParaRPr>
          </a:p>
          <a:p>
            <a:pPr marR="2297682" algn="ctr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&lt;script&gt;</a:t>
            </a:r>
            <a:endParaRPr sz="700">
              <a:latin typeface="Courier New"/>
              <a:cs typeface="Courier New"/>
            </a:endParaRPr>
          </a:p>
          <a:p>
            <a:pPr marL="524556">
              <a:spcBef>
                <a:spcPts val="20"/>
              </a:spcBef>
            </a:pPr>
            <a:r>
              <a:rPr sz="700" spc="-2" dirty="0">
                <a:latin typeface="Courier New"/>
                <a:cs typeface="Courier New"/>
              </a:rPr>
              <a:t>window.onload =</a:t>
            </a:r>
            <a:r>
              <a:rPr sz="700" spc="4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function()</a:t>
            </a:r>
            <a:endParaRPr sz="700">
              <a:latin typeface="Courier New"/>
              <a:cs typeface="Courier New"/>
            </a:endParaRPr>
          </a:p>
          <a:p>
            <a:pPr marL="524556">
              <a:spcBef>
                <a:spcPts val="18"/>
              </a:spcBef>
            </a:pPr>
            <a:r>
              <a:rPr sz="700" spc="-2" dirty="0">
                <a:latin typeface="Courier New"/>
                <a:cs typeface="Courier New"/>
              </a:rPr>
              <a:t>{</a:t>
            </a:r>
            <a:endParaRPr sz="700">
              <a:latin typeface="Courier New"/>
              <a:cs typeface="Courier New"/>
            </a:endParaRPr>
          </a:p>
          <a:p>
            <a:pPr marL="632086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var canvas =</a:t>
            </a:r>
            <a:r>
              <a:rPr sz="700" spc="22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document.getElementById(‘mCanvas’);</a:t>
            </a:r>
            <a:endParaRPr sz="700">
              <a:latin typeface="Courier New"/>
              <a:cs typeface="Courier New"/>
            </a:endParaRPr>
          </a:p>
          <a:p>
            <a:pPr marL="632086">
              <a:spcBef>
                <a:spcPts val="226"/>
              </a:spcBef>
            </a:pPr>
            <a:r>
              <a:rPr sz="700" spc="-2" dirty="0">
                <a:latin typeface="Courier New"/>
                <a:cs typeface="Courier New"/>
              </a:rPr>
              <a:t>var ctext =</a:t>
            </a:r>
            <a:r>
              <a:rPr sz="700" spc="13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canvas.getContext(‘2d’);</a:t>
            </a:r>
            <a:endParaRPr sz="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68309"/>
            <a:ext cx="172845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Phần tử </a:t>
            </a:r>
            <a:r>
              <a:rPr spc="-13" dirty="0"/>
              <a:t>Canvas</a:t>
            </a:r>
            <a:r>
              <a:rPr spc="-20" dirty="0"/>
              <a:t> </a:t>
            </a:r>
            <a:r>
              <a:rPr spc="-4" dirty="0"/>
              <a:t>5-6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7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364306" y="363373"/>
            <a:ext cx="3130968" cy="1330124"/>
          </a:xfrm>
          <a:prstGeom prst="rect">
            <a:avLst/>
          </a:prstGeom>
        </p:spPr>
        <p:txBody>
          <a:bodyPr vert="horz" wrap="square" lIns="0" tIns="3064" rIns="0" bIns="0" rtlCol="0">
            <a:spAutoFit/>
          </a:bodyPr>
          <a:lstStyle/>
          <a:p>
            <a:pPr marL="434019" marR="1177813">
              <a:lnSpc>
                <a:spcPct val="102099"/>
              </a:lnSpc>
              <a:spcBef>
                <a:spcPts val="24"/>
              </a:spcBef>
            </a:pPr>
            <a:r>
              <a:rPr sz="700" spc="-2" dirty="0">
                <a:latin typeface="Courier New"/>
                <a:cs typeface="Courier New"/>
              </a:rPr>
              <a:t>ctext.beginPath();  ctext.rect(18, 50, 200, 100);  ctext.fillStyle = ”DarkBlue”;  ctext.fill();</a:t>
            </a:r>
            <a:endParaRPr sz="700">
              <a:latin typeface="Courier New"/>
              <a:cs typeface="Courier New"/>
            </a:endParaRPr>
          </a:p>
          <a:p>
            <a:pPr marL="434019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};</a:t>
            </a:r>
            <a:endParaRPr sz="700">
              <a:latin typeface="Courier New"/>
              <a:cs typeface="Courier New"/>
            </a:endParaRPr>
          </a:p>
          <a:p>
            <a:pPr marL="219238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&lt;/script&gt;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&lt;/head&gt;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&lt;body&gt;</a:t>
            </a:r>
            <a:endParaRPr sz="700">
              <a:latin typeface="Courier New"/>
              <a:cs typeface="Courier New"/>
            </a:endParaRPr>
          </a:p>
          <a:p>
            <a:pPr marL="219238">
              <a:spcBef>
                <a:spcPts val="22"/>
              </a:spcBef>
            </a:pPr>
            <a:r>
              <a:rPr sz="700" spc="-2" dirty="0">
                <a:latin typeface="Courier New"/>
                <a:cs typeface="Courier New"/>
              </a:rPr>
              <a:t>&lt;canvas id=”mCanvas” width=”578”</a:t>
            </a:r>
            <a:r>
              <a:rPr sz="700" spc="15" dirty="0">
                <a:latin typeface="Courier New"/>
                <a:cs typeface="Courier New"/>
              </a:rPr>
              <a:t> </a:t>
            </a:r>
            <a:r>
              <a:rPr sz="700" spc="-2" dirty="0">
                <a:latin typeface="Courier New"/>
                <a:cs typeface="Courier New"/>
              </a:rPr>
              <a:t>height=”200”&gt;&lt;/canvas&gt;</a:t>
            </a:r>
            <a:endParaRPr sz="700">
              <a:latin typeface="Courier New"/>
              <a:cs typeface="Courier New"/>
            </a:endParaRPr>
          </a:p>
          <a:p>
            <a:pPr marL="112544">
              <a:spcBef>
                <a:spcPts val="15"/>
              </a:spcBef>
            </a:pPr>
            <a:r>
              <a:rPr sz="700" spc="-2" dirty="0">
                <a:latin typeface="Courier New"/>
                <a:cs typeface="Courier New"/>
              </a:rPr>
              <a:t>&lt;/body&gt;</a:t>
            </a:r>
            <a:endParaRPr sz="700">
              <a:latin typeface="Courier New"/>
              <a:cs typeface="Courier New"/>
            </a:endParaRPr>
          </a:p>
          <a:p>
            <a:pPr marL="5571">
              <a:spcBef>
                <a:spcPts val="222"/>
              </a:spcBef>
            </a:pPr>
            <a:r>
              <a:rPr sz="700" spc="-2" dirty="0">
                <a:latin typeface="Courier New"/>
                <a:cs typeface="Courier New"/>
              </a:rPr>
              <a:t>&lt;/html&gt;</a:t>
            </a:r>
            <a:endParaRPr sz="70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6" y="68309"/>
            <a:ext cx="172845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2" dirty="0"/>
              <a:t>Phần tử </a:t>
            </a:r>
            <a:r>
              <a:rPr spc="-13" dirty="0"/>
              <a:t>Canvas</a:t>
            </a:r>
            <a:r>
              <a:rPr spc="-20" dirty="0"/>
              <a:t> </a:t>
            </a:r>
            <a:r>
              <a:rPr spc="-4" dirty="0"/>
              <a:t>6-6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8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12344" y="346369"/>
            <a:ext cx="473922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 err="1">
                <a:latin typeface="Calibri"/>
                <a:cs typeface="Calibri"/>
              </a:rPr>
              <a:t>Kết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lang="vi-VN" dirty="0">
                <a:latin typeface="Calibri"/>
                <a:cs typeface="Calibri"/>
              </a:rPr>
              <a:t>quả</a:t>
            </a:r>
            <a:r>
              <a:rPr dirty="0">
                <a:latin typeface="Calibri"/>
                <a:cs typeface="Calibri"/>
              </a:rPr>
              <a:t>.</a:t>
            </a:r>
          </a:p>
        </p:txBody>
      </p:sp>
      <p:sp>
        <p:nvSpPr>
          <p:cNvPr id="4" name="object 4"/>
          <p:cNvSpPr/>
          <p:nvPr/>
        </p:nvSpPr>
        <p:spPr>
          <a:xfrm>
            <a:off x="858176" y="578132"/>
            <a:ext cx="1922315" cy="18704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4107" y="68309"/>
            <a:ext cx="2992889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spc="-48" dirty="0"/>
              <a:t>Vẽ </a:t>
            </a:r>
            <a:r>
              <a:rPr spc="-2" dirty="0"/>
              <a:t>đường thẳng </a:t>
            </a:r>
            <a:r>
              <a:rPr spc="-9" dirty="0"/>
              <a:t>trong </a:t>
            </a:r>
            <a:r>
              <a:rPr spc="-13" dirty="0"/>
              <a:t>Canvas</a:t>
            </a:r>
            <a:r>
              <a:rPr spc="55" dirty="0"/>
              <a:t> </a:t>
            </a:r>
            <a:r>
              <a:rPr dirty="0"/>
              <a:t>1-3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idx="12"/>
          </p:nvPr>
        </p:nvSpPr>
        <p:spPr>
          <a:xfrm>
            <a:off x="3762773" y="2931293"/>
            <a:ext cx="173285" cy="641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544"/>
              </a:lnSpc>
            </a:pPr>
            <a:fld id="{81D60167-4931-47E6-BA6A-407CBD079E47}" type="slidenum">
              <a:rPr dirty="0"/>
              <a:pPr marL="11143">
                <a:lnSpc>
                  <a:spcPts val="544"/>
                </a:lnSpc>
              </a:pPr>
              <a:t>9</a:t>
            </a:fld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278357" y="2050703"/>
            <a:ext cx="59412" cy="19001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1200" spc="-2" dirty="0">
                <a:solidFill>
                  <a:srgbClr val="AC1317"/>
                </a:solidFill>
                <a:latin typeface="Wingdings"/>
                <a:cs typeface="Wingdings"/>
              </a:rPr>
              <a:t></a:t>
            </a:r>
            <a:endParaRPr sz="1200">
              <a:latin typeface="Wingdings"/>
              <a:cs typeface="Wingding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78357" y="2170037"/>
            <a:ext cx="59412" cy="19001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1200" spc="-2" dirty="0">
                <a:solidFill>
                  <a:srgbClr val="AC1317"/>
                </a:solidFill>
                <a:latin typeface="Wingdings"/>
                <a:cs typeface="Wingdings"/>
              </a:rPr>
              <a:t></a:t>
            </a:r>
            <a:endParaRPr sz="1200">
              <a:latin typeface="Wingdings"/>
              <a:cs typeface="Wingding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78357" y="2289063"/>
            <a:ext cx="59412" cy="19001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1200" spc="-2" dirty="0">
                <a:solidFill>
                  <a:srgbClr val="AC1317"/>
                </a:solidFill>
                <a:latin typeface="Wingdings"/>
                <a:cs typeface="Wingdings"/>
              </a:rPr>
              <a:t></a:t>
            </a:r>
            <a:endParaRPr sz="1200">
              <a:latin typeface="Wingdings"/>
              <a:cs typeface="Wingding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78357" y="2408068"/>
            <a:ext cx="59412" cy="19001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1200" spc="-2" dirty="0">
                <a:solidFill>
                  <a:srgbClr val="AC1317"/>
                </a:solidFill>
                <a:latin typeface="Wingdings"/>
                <a:cs typeface="Wingdings"/>
              </a:rPr>
              <a:t></a:t>
            </a:r>
            <a:endParaRPr sz="1200">
              <a:latin typeface="Wingdings"/>
              <a:cs typeface="Wingding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78357" y="1936573"/>
            <a:ext cx="1680595" cy="614974"/>
          </a:xfrm>
          <a:prstGeom prst="rect">
            <a:avLst/>
          </a:prstGeom>
        </p:spPr>
        <p:txBody>
          <a:bodyPr vert="horz" wrap="square" lIns="0" tIns="13372" rIns="0" bIns="0" rtlCol="0">
            <a:spAutoFit/>
          </a:bodyPr>
          <a:lstStyle/>
          <a:p>
            <a:pPr marL="125916" marR="2229" indent="-120344">
              <a:lnSpc>
                <a:spcPct val="94600"/>
              </a:lnSpc>
              <a:spcBef>
                <a:spcPts val="105"/>
              </a:spcBef>
              <a:buClr>
                <a:srgbClr val="AC1317"/>
              </a:buClr>
              <a:buSzPct val="151351"/>
              <a:buFont typeface="Wingdings"/>
              <a:buChar char=""/>
              <a:tabLst>
                <a:tab pos="125916" algn="l"/>
                <a:tab pos="126194" algn="l"/>
              </a:tabLst>
            </a:pPr>
            <a:r>
              <a:rPr spc="2" dirty="0">
                <a:latin typeface="Courier New"/>
                <a:cs typeface="Courier New"/>
              </a:rPr>
              <a:t>ctext </a:t>
            </a:r>
            <a:r>
              <a:rPr spc="2" dirty="0">
                <a:latin typeface="Calibri"/>
                <a:cs typeface="Calibri"/>
              </a:rPr>
              <a:t>– </a:t>
            </a:r>
            <a:r>
              <a:rPr dirty="0">
                <a:latin typeface="Calibri"/>
                <a:cs typeface="Calibri"/>
              </a:rPr>
              <a:t>đồi tượng </a:t>
            </a:r>
            <a:r>
              <a:rPr spc="-2" dirty="0">
                <a:latin typeface="Calibri"/>
                <a:cs typeface="Calibri"/>
              </a:rPr>
              <a:t>context  </a:t>
            </a:r>
            <a:r>
              <a:rPr spc="2" dirty="0">
                <a:latin typeface="Courier New"/>
                <a:cs typeface="Courier New"/>
              </a:rPr>
              <a:t>beginPath() </a:t>
            </a:r>
            <a:r>
              <a:rPr spc="2" dirty="0">
                <a:latin typeface="Calibri"/>
                <a:cs typeface="Calibri"/>
              </a:rPr>
              <a:t>– </a:t>
            </a:r>
            <a:r>
              <a:rPr dirty="0">
                <a:latin typeface="Calibri"/>
                <a:cs typeface="Calibri"/>
              </a:rPr>
              <a:t>bắt </a:t>
            </a:r>
            <a:r>
              <a:rPr spc="2" dirty="0">
                <a:latin typeface="Calibri"/>
                <a:cs typeface="Calibri"/>
              </a:rPr>
              <a:t>đầu </a:t>
            </a:r>
            <a:r>
              <a:rPr dirty="0">
                <a:latin typeface="Calibri"/>
                <a:cs typeface="Calibri"/>
              </a:rPr>
              <a:t>vẽ  </a:t>
            </a:r>
            <a:r>
              <a:rPr spc="2" dirty="0">
                <a:latin typeface="Courier New"/>
                <a:cs typeface="Courier New"/>
              </a:rPr>
              <a:t>moveTo() </a:t>
            </a:r>
            <a:r>
              <a:rPr spc="2" dirty="0">
                <a:latin typeface="Calibri"/>
                <a:cs typeface="Calibri"/>
              </a:rPr>
              <a:t>– </a:t>
            </a:r>
            <a:r>
              <a:rPr dirty="0">
                <a:latin typeface="Calibri"/>
                <a:cs typeface="Calibri"/>
              </a:rPr>
              <a:t>Chỉ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vị trí vẽ  </a:t>
            </a:r>
            <a:r>
              <a:rPr spc="2" dirty="0">
                <a:latin typeface="Courier New"/>
                <a:cs typeface="Courier New"/>
              </a:rPr>
              <a:t>lineTo() </a:t>
            </a:r>
            <a:r>
              <a:rPr spc="2" dirty="0">
                <a:latin typeface="Calibri"/>
                <a:cs typeface="Calibri"/>
              </a:rPr>
              <a:t>– </a:t>
            </a:r>
            <a:r>
              <a:rPr dirty="0">
                <a:latin typeface="Calibri"/>
                <a:cs typeface="Calibri"/>
              </a:rPr>
              <a:t>chỉ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vẽ tới </a:t>
            </a:r>
            <a:r>
              <a:rPr spc="2" dirty="0">
                <a:latin typeface="Calibri"/>
                <a:cs typeface="Calibri"/>
              </a:rPr>
              <a:t>đâu  </a:t>
            </a:r>
            <a:r>
              <a:rPr spc="2" dirty="0">
                <a:latin typeface="Courier New"/>
                <a:cs typeface="Courier New"/>
              </a:rPr>
              <a:t>stroke()</a:t>
            </a:r>
            <a:r>
              <a:rPr spc="-268" dirty="0">
                <a:latin typeface="Courier New"/>
                <a:cs typeface="Courier New"/>
              </a:rPr>
              <a:t> </a:t>
            </a:r>
            <a:r>
              <a:rPr spc="2" dirty="0">
                <a:latin typeface="Calibri"/>
                <a:cs typeface="Calibri"/>
              </a:rPr>
              <a:t>– </a:t>
            </a:r>
            <a:r>
              <a:rPr spc="-2" dirty="0">
                <a:latin typeface="Calibri"/>
                <a:cs typeface="Calibri"/>
              </a:rPr>
              <a:t>gán </a:t>
            </a:r>
            <a:r>
              <a:rPr spc="2" dirty="0">
                <a:latin typeface="Calibri"/>
                <a:cs typeface="Calibri"/>
              </a:rPr>
              <a:t>màu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hiển thị nó</a:t>
            </a:r>
            <a:endParaRPr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2343" y="458992"/>
            <a:ext cx="3596863" cy="14794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39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Bạn </a:t>
            </a:r>
            <a:r>
              <a:rPr dirty="0">
                <a:latin typeface="Calibri"/>
                <a:cs typeface="Calibri"/>
              </a:rPr>
              <a:t>có thể vẽ </a:t>
            </a:r>
            <a:r>
              <a:rPr spc="2" dirty="0">
                <a:latin typeface="Calibri"/>
                <a:cs typeface="Calibri"/>
              </a:rPr>
              <a:t>đường </a:t>
            </a:r>
            <a:r>
              <a:rPr dirty="0">
                <a:latin typeface="Calibri"/>
                <a:cs typeface="Calibri"/>
              </a:rPr>
              <a:t>thẳng trong </a:t>
            </a:r>
            <a:r>
              <a:rPr spc="-2" dirty="0">
                <a:latin typeface="Calibri"/>
                <a:cs typeface="Calibri"/>
              </a:rPr>
              <a:t>cavans </a:t>
            </a:r>
            <a:r>
              <a:rPr dirty="0">
                <a:latin typeface="Calibri"/>
                <a:cs typeface="Calibri"/>
              </a:rPr>
              <a:t>sử dụng các </a:t>
            </a:r>
            <a:r>
              <a:rPr spc="2" dirty="0">
                <a:latin typeface="Calibri"/>
                <a:cs typeface="Calibri"/>
              </a:rPr>
              <a:t>phương thức</a:t>
            </a:r>
            <a:r>
              <a:rPr spc="-77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như</a:t>
            </a:r>
            <a:endParaRPr dirty="0">
              <a:latin typeface="Calibri"/>
              <a:cs typeface="Calibri"/>
            </a:endParaRPr>
          </a:p>
          <a:p>
            <a:pPr marL="125916">
              <a:lnSpc>
                <a:spcPts val="939"/>
              </a:lnSpc>
            </a:pPr>
            <a:r>
              <a:rPr spc="2" dirty="0">
                <a:latin typeface="Courier New"/>
                <a:cs typeface="Courier New"/>
              </a:rPr>
              <a:t>stroke()</a:t>
            </a:r>
            <a:r>
              <a:rPr spc="2" dirty="0">
                <a:latin typeface="Calibri"/>
                <a:cs typeface="Calibri"/>
              </a:rPr>
              <a:t>, </a:t>
            </a:r>
            <a:r>
              <a:rPr spc="2" dirty="0">
                <a:latin typeface="Courier New"/>
                <a:cs typeface="Courier New"/>
              </a:rPr>
              <a:t>beginPath()</a:t>
            </a:r>
            <a:r>
              <a:rPr spc="2" dirty="0">
                <a:latin typeface="Calibri"/>
                <a:cs typeface="Calibri"/>
              </a:rPr>
              <a:t>, </a:t>
            </a:r>
            <a:r>
              <a:rPr spc="2" dirty="0">
                <a:latin typeface="Courier New"/>
                <a:cs typeface="Courier New"/>
              </a:rPr>
              <a:t>lineTo()</a:t>
            </a:r>
            <a:r>
              <a:rPr spc="2" dirty="0">
                <a:latin typeface="Calibri"/>
                <a:cs typeface="Calibri"/>
              </a:rPr>
              <a:t>, </a:t>
            </a:r>
            <a:r>
              <a:rPr spc="-2" dirty="0">
                <a:latin typeface="Calibri"/>
                <a:cs typeface="Calibri"/>
              </a:rPr>
              <a:t>và</a:t>
            </a:r>
            <a:r>
              <a:rPr spc="46" dirty="0">
                <a:latin typeface="Calibri"/>
                <a:cs typeface="Calibri"/>
              </a:rPr>
              <a:t> </a:t>
            </a:r>
            <a:r>
              <a:rPr spc="2" dirty="0">
                <a:latin typeface="Courier New"/>
                <a:cs typeface="Courier New"/>
              </a:rPr>
              <a:t>moveTo()</a:t>
            </a:r>
            <a:r>
              <a:rPr spc="2" dirty="0">
                <a:latin typeface="Calibri"/>
                <a:cs typeface="Calibri"/>
              </a:rPr>
              <a:t>.</a:t>
            </a:r>
            <a:endParaRPr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900" dirty="0">
              <a:latin typeface="Times New Roman"/>
              <a:cs typeface="Times New Roman"/>
            </a:endParaRPr>
          </a:p>
          <a:p>
            <a:pPr marL="35100"/>
            <a:r>
              <a:rPr b="1" spc="2" dirty="0">
                <a:latin typeface="Calibri"/>
                <a:cs typeface="Calibri"/>
              </a:rPr>
              <a:t>Cú</a:t>
            </a:r>
            <a:r>
              <a:rPr b="1" spc="88" dirty="0">
                <a:latin typeface="Calibri"/>
                <a:cs typeface="Calibri"/>
              </a:rPr>
              <a:t> </a:t>
            </a:r>
            <a:r>
              <a:rPr b="1" spc="2" dirty="0">
                <a:latin typeface="Calibri"/>
                <a:cs typeface="Calibri"/>
              </a:rPr>
              <a:t>pháp:</a:t>
            </a:r>
            <a:endParaRPr dirty="0">
              <a:latin typeface="Calibri"/>
              <a:cs typeface="Calibri"/>
            </a:endParaRPr>
          </a:p>
          <a:p>
            <a:pPr marL="125916">
              <a:spcBef>
                <a:spcPts val="239"/>
              </a:spcBef>
            </a:pPr>
            <a:r>
              <a:rPr sz="700" spc="-2" dirty="0">
                <a:latin typeface="Courier New"/>
                <a:cs typeface="Courier New"/>
              </a:rPr>
              <a:t>ctext.beginPath();</a:t>
            </a:r>
            <a:endParaRPr sz="700" dirty="0">
              <a:latin typeface="Courier New"/>
              <a:cs typeface="Courier New"/>
            </a:endParaRPr>
          </a:p>
          <a:p>
            <a:pPr marL="125916" marR="2034708">
              <a:lnSpc>
                <a:spcPct val="180000"/>
              </a:lnSpc>
            </a:pPr>
            <a:r>
              <a:rPr sz="700" spc="-2" dirty="0">
                <a:latin typeface="Courier New"/>
                <a:cs typeface="Courier New"/>
              </a:rPr>
              <a:t>ctext.moveTo(x,y);  ctext.lineTo(x,y);</a:t>
            </a:r>
            <a:endParaRPr sz="700" dirty="0">
              <a:latin typeface="Courier New"/>
              <a:cs typeface="Courier New"/>
            </a:endParaRPr>
          </a:p>
          <a:p>
            <a:pPr marL="125916">
              <a:spcBef>
                <a:spcPts val="673"/>
              </a:spcBef>
            </a:pPr>
            <a:r>
              <a:rPr sz="700" spc="-2" dirty="0">
                <a:latin typeface="Courier New"/>
                <a:cs typeface="Courier New"/>
              </a:rPr>
              <a:t>ctext.stroke();</a:t>
            </a:r>
            <a:endParaRPr sz="700" dirty="0">
              <a:latin typeface="Courier New"/>
              <a:cs typeface="Courier New"/>
            </a:endParaRPr>
          </a:p>
          <a:p>
            <a:pPr>
              <a:spcBef>
                <a:spcPts val="4"/>
              </a:spcBef>
            </a:pPr>
            <a:endParaRPr sz="900" dirty="0">
              <a:latin typeface="Times New Roman"/>
              <a:cs typeface="Times New Roman"/>
            </a:endParaRPr>
          </a:p>
          <a:p>
            <a:pPr marL="72429"/>
            <a:r>
              <a:rPr spc="-11" dirty="0">
                <a:latin typeface="Calibri"/>
                <a:cs typeface="Calibri"/>
              </a:rPr>
              <a:t>Trong</a:t>
            </a:r>
            <a:r>
              <a:rPr spc="-4" dirty="0">
                <a:latin typeface="Calibri"/>
                <a:cs typeface="Calibri"/>
              </a:rPr>
              <a:t> đó,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62</TotalTime>
  <Words>3540</Words>
  <Application>Microsoft Office PowerPoint</Application>
  <PresentationFormat>Custom</PresentationFormat>
  <Paragraphs>582</Paragraphs>
  <Slides>48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Theme1</vt:lpstr>
      <vt:lpstr>PowerPoint Presentation</vt:lpstr>
      <vt:lpstr>Mục tiêu</vt:lpstr>
      <vt:lpstr>Phần tử Canvas 1-6</vt:lpstr>
      <vt:lpstr>Phần tử Canvas 2-6</vt:lpstr>
      <vt:lpstr>Phần tử Canvas 3-6</vt:lpstr>
      <vt:lpstr>Phần tử Canvas 4-6</vt:lpstr>
      <vt:lpstr>Phần tử Canvas 5-6</vt:lpstr>
      <vt:lpstr>Phần tử Canvas 6-6</vt:lpstr>
      <vt:lpstr>Vẽ đường thẳng trong Canvas 1-3</vt:lpstr>
      <vt:lpstr>Vẽ đường thẳng trong Canvas 2-3</vt:lpstr>
      <vt:lpstr>Vẽ đường thẳng trong Canvas 3-3</vt:lpstr>
      <vt:lpstr>Làm việc với các đối tượng đồ họa 1-17</vt:lpstr>
      <vt:lpstr>Làm việc với các đối tượng đồ họa 2-17</vt:lpstr>
      <vt:lpstr>Làm việc với các đối tượng đồ họa 3-17</vt:lpstr>
      <vt:lpstr>Làm việc với các đối tượng đồ họa 4-17</vt:lpstr>
      <vt:lpstr>Làm việc với các đối tượng đồ họa 5-17</vt:lpstr>
      <vt:lpstr>Làm việc với các đối tượng đồ họa 6-17</vt:lpstr>
      <vt:lpstr>Làm việc với các đối tượng đồ họa 7-17</vt:lpstr>
      <vt:lpstr>Làm việc với các đối tượng đồ họa 8-17</vt:lpstr>
      <vt:lpstr>Làm việc với các đối tượng đồ họa 9-17</vt:lpstr>
      <vt:lpstr>Làm việc với các đối tượng đồ họa 10-17</vt:lpstr>
      <vt:lpstr>Làm việc với các đối tượng đồ họa 11-17</vt:lpstr>
      <vt:lpstr>Làm việc với các đối tượng đồ họa 12-17</vt:lpstr>
      <vt:lpstr>Làm việc với các đối tượng đồ họa 13-17</vt:lpstr>
      <vt:lpstr>Làm việc với các đối tượng đồ họa 14-17</vt:lpstr>
      <vt:lpstr>Làm việc với các đối tượng đồ họa 15-17</vt:lpstr>
      <vt:lpstr>Làm việc với các đối tượng đồ họa 16-17</vt:lpstr>
      <vt:lpstr>Làm việc với các đối tượng đồ họa 17-17</vt:lpstr>
      <vt:lpstr>Làm việc với hình ảnh 1-3</vt:lpstr>
      <vt:lpstr>Làm việc với hình ảnh 2-3</vt:lpstr>
      <vt:lpstr>Làm việc với hình ảnh 3-3</vt:lpstr>
      <vt:lpstr>Làm việc với văn bản 1-5</vt:lpstr>
      <vt:lpstr>Làm việc với văn bản 2-5</vt:lpstr>
      <vt:lpstr>Làm việc với văn bản 3-5</vt:lpstr>
      <vt:lpstr>Làm việc với văn bản 4-5</vt:lpstr>
      <vt:lpstr>Làm việc với văn bản 5-5</vt:lpstr>
      <vt:lpstr>Sử dụng Transparency cho văn bản trong Canvas 1-3</vt:lpstr>
      <vt:lpstr>Sử dụng Transparency cho văn bản trong Canvas 2-3</vt:lpstr>
      <vt:lpstr>Sử dụng Transparency cho văn bản trong Canvas 3-3</vt:lpstr>
      <vt:lpstr>Sử dụng các sự kiện với jQuery 1-6</vt:lpstr>
      <vt:lpstr>Sử dụng các sự kiện với jQuery 2-6</vt:lpstr>
      <vt:lpstr>Sử dụng các sự kiện với jQuery 3-6</vt:lpstr>
      <vt:lpstr>Sử dụng các sự kiện với jQuery 4-6</vt:lpstr>
      <vt:lpstr>Sử dụng các sự kiện với jQuery 5-6</vt:lpstr>
      <vt:lpstr>Sử dụng các sự kiện với jQuery 6-6</vt:lpstr>
      <vt:lpstr>Đính kèm các nội dung bên ngoài trang web</vt:lpstr>
      <vt:lpstr>Tổng kết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17 XP</dc:title>
  <dc:creator>Aptech Limited</dc:creator>
  <cp:lastModifiedBy>Trung Hoàng</cp:lastModifiedBy>
  <cp:revision>7</cp:revision>
  <dcterms:created xsi:type="dcterms:W3CDTF">2017-10-25T01:10:36Z</dcterms:created>
  <dcterms:modified xsi:type="dcterms:W3CDTF">2017-11-06T07:29:45Z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2016-08-05T00:00:00Z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2017-10-25T00:00:00Z</vt:filetime>
  </property>
</Properties>
</file>